
<file path=[Content_Types].xml><?xml version="1.0" encoding="utf-8"?>
<Types xmlns="http://schemas.openxmlformats.org/package/2006/content-types">
  <Default Extension="jpg" ContentType="image/jpeg"/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ec7e26e4ebd4d40" /><Relationship Type="http://schemas.openxmlformats.org/officeDocument/2006/relationships/extended-properties" Target="/docProps/app.xml" Id="R76ccb7eb0f74438f" /><Relationship Type="http://schemas.openxmlformats.org/officeDocument/2006/relationships/officeDocument" Target="/ppt/presentation.xml" Id="Rc633e1ecf0764da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d16dedf205d4ee4"/>
  </p:sldMasterIdLst>
  <p:notesMasterIdLst>
    <p:notesMasterId xmlns:r="http://schemas.openxmlformats.org/officeDocument/2006/relationships" r:id="R93d973ee174043b8"/>
  </p:notesMasterIdLst>
  <p:sldIdLst>
    <p:sldId xmlns:r="http://schemas.openxmlformats.org/officeDocument/2006/relationships" id="256" r:id="Rf037194a0fee4125"/>
    <p:sldId xmlns:r="http://schemas.openxmlformats.org/officeDocument/2006/relationships" id="257" r:id="Rb744eb6c4ec940ff"/>
    <p:sldId xmlns:r="http://schemas.openxmlformats.org/officeDocument/2006/relationships" id="258" r:id="R46fc132b2cd54f9a"/>
    <p:sldId xmlns:r="http://schemas.openxmlformats.org/officeDocument/2006/relationships" id="259" r:id="Re48c906cb8aa4057"/>
    <p:sldId xmlns:r="http://schemas.openxmlformats.org/officeDocument/2006/relationships" id="260" r:id="Rb75b76f3672943d3"/>
    <p:sldId xmlns:r="http://schemas.openxmlformats.org/officeDocument/2006/relationships" id="261" r:id="Rc4f7bf010e79408c"/>
    <p:sldId xmlns:r="http://schemas.openxmlformats.org/officeDocument/2006/relationships" id="262" r:id="Rbcfa556813f94db4"/>
    <p:sldId xmlns:r="http://schemas.openxmlformats.org/officeDocument/2006/relationships" id="263" r:id="R2bccdc01d6cb4971"/>
    <p:sldId xmlns:r="http://schemas.openxmlformats.org/officeDocument/2006/relationships" id="264" r:id="R067d4e9d7a384e4f"/>
    <p:sldId xmlns:r="http://schemas.openxmlformats.org/officeDocument/2006/relationships" id="265" r:id="R0f385da181ec451c"/>
    <p:sldId xmlns:r="http://schemas.openxmlformats.org/officeDocument/2006/relationships" id="266" r:id="R0720c3ea9e044ab0"/>
    <p:sldId xmlns:r="http://schemas.openxmlformats.org/officeDocument/2006/relationships" id="267" r:id="R07116c998fa84b9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fbfecd9f49149bc" /><Relationship Type="http://schemas.openxmlformats.org/officeDocument/2006/relationships/slideMaster" Target="/ppt/slideMasters/slideMaster1.xml" Id="Rad16dedf205d4ee4" /><Relationship Type="http://schemas.openxmlformats.org/officeDocument/2006/relationships/notesMaster" Target="/ppt/notesMasters/notesMaster1.xml" Id="R93d973ee174043b8" /><Relationship Type="http://schemas.openxmlformats.org/officeDocument/2006/relationships/presProps" Target="/ppt/presProps.xml" Id="R4ce0f13e42854fc0" /><Relationship Type="http://schemas.openxmlformats.org/officeDocument/2006/relationships/tableStyles" Target="/ppt/tableStyles.xml" Id="Rc31059f528764b6d" /><Relationship Type="http://schemas.openxmlformats.org/officeDocument/2006/relationships/slide" Target="/ppt/slides/slide1.xml" Id="Rf037194a0fee4125" /><Relationship Type="http://schemas.openxmlformats.org/officeDocument/2006/relationships/slide" Target="/ppt/slides/slide2.xml" Id="Rb744eb6c4ec940ff" /><Relationship Type="http://schemas.openxmlformats.org/officeDocument/2006/relationships/slide" Target="/ppt/slides/slide3.xml" Id="R46fc132b2cd54f9a" /><Relationship Type="http://schemas.openxmlformats.org/officeDocument/2006/relationships/slide" Target="/ppt/slides/slide4.xml" Id="Re48c906cb8aa4057" /><Relationship Type="http://schemas.openxmlformats.org/officeDocument/2006/relationships/slide" Target="/ppt/slides/slide5.xml" Id="Rb75b76f3672943d3" /><Relationship Type="http://schemas.openxmlformats.org/officeDocument/2006/relationships/slide" Target="/ppt/slides/slide6.xml" Id="Rc4f7bf010e79408c" /><Relationship Type="http://schemas.openxmlformats.org/officeDocument/2006/relationships/slide" Target="/ppt/slides/slide7.xml" Id="Rbcfa556813f94db4" /><Relationship Type="http://schemas.openxmlformats.org/officeDocument/2006/relationships/slide" Target="/ppt/slides/slide8.xml" Id="R2bccdc01d6cb4971" /><Relationship Type="http://schemas.openxmlformats.org/officeDocument/2006/relationships/slide" Target="/ppt/slides/slide9.xml" Id="R067d4e9d7a384e4f" /><Relationship Type="http://schemas.openxmlformats.org/officeDocument/2006/relationships/slide" Target="/ppt/slides/slide10.xml" Id="R0f385da181ec451c" /><Relationship Type="http://schemas.openxmlformats.org/officeDocument/2006/relationships/slide" Target="/ppt/slides/slide11.xml" Id="R0720c3ea9e044ab0" /><Relationship Type="http://schemas.openxmlformats.org/officeDocument/2006/relationships/slide" Target="/ppt/slides/slide12.xml" Id="R07116c998fa84b9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510da2f7d794f5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699a4f6a2dd4a5a" /><Relationship Type="http://schemas.openxmlformats.org/officeDocument/2006/relationships/notesMaster" Target="/ppt/notesMasters/notesMaster1.xml" Id="Raa4a3bf7c54b45f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7d0926a9b5c495d" /><Relationship Type="http://schemas.openxmlformats.org/officeDocument/2006/relationships/notesMaster" Target="/ppt/notesMasters/notesMaster1.xml" Id="R4a9f6d763a4a41a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43f30f0bd224b8d" /><Relationship Type="http://schemas.openxmlformats.org/officeDocument/2006/relationships/notesMaster" Target="/ppt/notesMasters/notesMaster1.xml" Id="Re1eea775fa43496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aef825204364459" /><Relationship Type="http://schemas.openxmlformats.org/officeDocument/2006/relationships/notesMaster" Target="/ppt/notesMasters/notesMaster1.xml" Id="R4abd8d7b39744da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6a7a0a4996f4ca1" /><Relationship Type="http://schemas.openxmlformats.org/officeDocument/2006/relationships/notesMaster" Target="/ppt/notesMasters/notesMaster1.xml" Id="R855d443ff1d44bf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7f0cff86ba64991" /><Relationship Type="http://schemas.openxmlformats.org/officeDocument/2006/relationships/notesMaster" Target="/ppt/notesMasters/notesMaster1.xml" Id="R133848980a3b474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cd0bd88d467481a" /><Relationship Type="http://schemas.openxmlformats.org/officeDocument/2006/relationships/notesMaster" Target="/ppt/notesMasters/notesMaster1.xml" Id="Rbbc5cf8181db442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336311fc9224ab6" /><Relationship Type="http://schemas.openxmlformats.org/officeDocument/2006/relationships/notesMaster" Target="/ppt/notesMasters/notesMaster1.xml" Id="R8ea51141604b43e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aba282373744914" /><Relationship Type="http://schemas.openxmlformats.org/officeDocument/2006/relationships/notesMaster" Target="/ppt/notesMasters/notesMaster1.xml" Id="R45cbfafa968b4cb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1fdede671c84b2b" /><Relationship Type="http://schemas.openxmlformats.org/officeDocument/2006/relationships/notesMaster" Target="/ppt/notesMasters/notesMaster1.xml" Id="Rae5f5abbccea4cd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4785e0d3dc544f3" /><Relationship Type="http://schemas.openxmlformats.org/officeDocument/2006/relationships/notesMaster" Target="/ppt/notesMasters/notesMaster1.xml" Id="Rddbf3f706c114ac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59f20725f324399" /><Relationship Type="http://schemas.openxmlformats.org/officeDocument/2006/relationships/notesMaster" Target="/ppt/notesMasters/notesMaster1.xml" Id="R75c89b1d4c324b1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Purpose: introduce a non-financial concept for expanding the fanbase through recurring digital characters and participation.</a:t>
            </a:r>
          </a:p>
          <a:p xmlns:a="http://schemas.openxmlformats.org/drawingml/2006/main">
            <a:r>
              <a:t>Higgsfield-created image: /Users/mcricks/Desktop/AI/NFL/assets/Browns/hf_20261009_144042_a5ff3c3d-98b5-4388-a53e-8f53e659f8b8.png</a:t>
            </a:r>
          </a:p>
          <a:p xmlns:a="http://schemas.openxmlformats.org/drawingml/2006/main">
            <a:r>
              <a:t>Brand asset: /Users/mcricks/Desktop/AI/NFL/AI_Influencer_Studio/Brand/Logo_Exploration/v2-mechanical-fan/not-real-fans-primary-transparent.png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Concept source: /Users/mcricks/Desktop/AI/NFL/AI_Influencer_Studio/Business/Not_Real_Fans_Investment_Deck/trailer/exports/Not_Real_Fans_Character_Pitch_v2.mp4</a:t>
            </a:r>
          </a:p>
          <a:p xmlns:a="http://schemas.openxmlformats.org/drawingml/2006/main">
            <a:r>
              <a:t>Reel cover: /Users/mcricks/Desktop/AI/NFL/AI_Influencer_Studio/Business/Not_Real_Fans_Investment_Deck/trailer/exports/Not_Real_Fans_Character_Pitch_v2_Cover.jpg</a:t>
            </a:r>
          </a:p>
          <a:p xmlns:a="http://schemas.openxmlformats.org/drawingml/2006/main">
            <a:r>
              <a:t>Clickable hype-video link: file:///Users/mcricks/Desktop/AI/NFL/AI_Influencer_Studio/Business/Not_Real_Fans_Investment_Deck/trailer/exports/Not_Real_Fans_Character_Pitch_v2.mp4</a:t>
            </a:r>
          </a:p>
          <a:p xmlns:a="http://schemas.openxmlformats.org/drawingml/2006/main">
            <a:r>
              <a:t>The deck extends the reel's character-first premise into an audience growth model.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Concept framing: recurring character content fills the cultural space between live events.</a:t>
            </a:r>
          </a:p>
          <a:p xmlns:a="http://schemas.openxmlformats.org/drawingml/2006/main">
            <a:r>
              <a:t>Higgsfield-created image: /Users/mcricks/Desktop/AI/NFL/assets/Browns/hf_20261009_050647_8f20b443-0bc5-45b8-84a7-5b5a5bdb916e.png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Character continuity concept based on the approved Not Real Fans character-bible workflow.</a:t>
            </a:r>
          </a:p>
          <a:p xmlns:a="http://schemas.openxmlformats.org/drawingml/2006/main">
            <a:r>
              <a:t>Image: /Users/mcricks/Desktop/AI/NFL/AI_Influencer_Studio/Website/not-real-fans/public/characters/cleveland-ohio-darren-daz-krawczyk/shop.jpg</a:t>
            </a:r>
          </a:p>
          <a:p xmlns:a="http://schemas.openxmlformats.org/drawingml/2006/main">
            <a:r>
              <a:t>Daz profile: https://notrealfans.com/fans.html</a:t>
            </a:r>
          </a:p>
          <a:p xmlns:a="http://schemas.openxmlformats.org/drawingml/2006/main">
            <a:r>
              <a:t>Daz Instagram: https://www.instagram.com/smokedawgcle/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Concept only: the audience participation loop remains moderated and does not imply a launched product.</a:t>
            </a:r>
          </a:p>
          <a:p xmlns:a="http://schemas.openxmlformats.org/drawingml/2006/main">
            <a:r>
              <a:t>Higgsfield-created image: /Users/mcricks/Desktop/AI/NFL/AI_Influencer_Studio/Website/not-real-fans/public/fragments/crowd-01.jpg</a:t>
            </a:r>
          </a:p>
          <a:p xmlns:a="http://schemas.openxmlformats.org/drawingml/2006/main">
            <a:r>
              <a:t>Brand asset: /Users/mcricks/Desktop/AI/NFL/AI_Influencer_Studio/Brand/Logo_Exploration/v2-mechanical-fan/not-real-fans-box-fan-transparent.png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four beats illustrate a repeatable editorial rhythm, not a fixed calendar.</a:t>
            </a:r>
          </a:p>
          <a:p xmlns:a="http://schemas.openxmlformats.org/drawingml/2006/main">
            <a:r>
              <a:t>Images: /Users/mcricks/Desktop/AI/NFL/assets/Browns/Codex Image Oct 6, 2026, 10_17_27 PM.png; /Users/mcricks/Desktop/AI/NFL/assets/Browns/Codex Image Oct 6, 2026, 10_47_35 PM.png; /Users/mcricks/Desktop/AI/NFL/assets/Browns/hf_20261009_151913_957951c7-6581-4367-9759-91211be65fb4.png; /Users/mcricks/Desktop/AI/NFL/assets/Browns/composite5.png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One white-background character image is shown for each existing NFL asset folder that contains a generated character sheet.</a:t>
            </a:r>
          </a:p>
          <a:p xmlns:a="http://schemas.openxmlformats.org/drawingml/2006/main">
            <a:r>
              <a:t>Only Daz is presented as an established character. The remaining images are labeled as visual directions.</a:t>
            </a:r>
          </a:p>
          <a:p xmlns:a="http://schemas.openxmlformats.org/drawingml/2006/main">
            <a:r>
              <a:t>Images: /Users/mcricks/Desktop/AI/NFL/assets/Browns/hf_20261006_220007_3879fe5e-7b0c-442b-b03f-21f5c08b1c7e.png; /Users/mcricks/Desktop/AI/NFL/assets/Saints/hf_20261006_225731_fa29fae6-c579-4bab-91b8-7af962445207.png; /Users/mcricks/Desktop/AI/NFL/assets/Chargers/hf_20261007_202309_52c49f6e-5e14-474a-8edc-dcd540fdf5b1.png; /Users/mcricks/Desktop/AI/NFL/assets/Bucs/hf_20261007_213424_0d47aaa7-b882-42e1-bd51-08eb1386e773.png; /Users/mcricks/Desktop/AI/NFL/assets/49ers/hf_20261007_185148_da32551c-55e1-4dba-8acf-b9c2bf9ece6b.png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slide demonstrates a simple reference-to-scene workflow with a non-Daz character.</a:t>
            </a:r>
          </a:p>
          <a:p xmlns:a="http://schemas.openxmlformats.org/drawingml/2006/main">
            <a:r>
              <a:t>Reference image: /Users/mcricks/Desktop/AI/NFL/assets/Saints/hf_20261006_225731_fa29fae6-c579-4bab-91b8-7af962445207.png</a:t>
            </a:r>
          </a:p>
          <a:p xmlns:a="http://schemas.openxmlformats.org/drawingml/2006/main">
            <a:r>
              <a:t>In-world image: /Users/mcricks/Desktop/AI/NFL/assets/Saints/hf_20261007_230342_72933f53-e080-4f17-b7c0-e615f4f84258.png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six-part kit shows why the concept can be replicated without making every character feel like Daz.</a:t>
            </a:r>
          </a:p>
          <a:p xmlns:a="http://schemas.openxmlformats.org/drawingml/2006/main">
            <a:r>
              <a:t>Continuity is the shared operating system; personality and local texture remain distinct.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growth model is additive: each local has an individual point of view and can participate in cross-character stories.</a:t>
            </a:r>
          </a:p>
          <a:p xmlns:a="http://schemas.openxmlformats.org/drawingml/2006/main">
            <a:r>
              <a:t>Images: /Users/mcricks/Desktop/AI/NFL/assets/Saints/hf_20261006_225731_fa29fae6-c579-4bab-91b8-7af962445207.png; /Users/mcricks/Desktop/AI/NFL/assets/Chargers/hf_20261007_202309_52c49f6e-5e14-474a-8edc-dcd540fdf5b1.png; /Users/mcricks/Desktop/AI/NFL/assets/Bucs/hf_20261007_213424_0d47aaa7-b882-42e1-bd51-08eb1386e773.png; /Users/mcricks/Desktop/AI/NFL/assets/49ers/hf_20261007_185148_da32551c-55e1-4dba-8acf-b9c2bf9ece6b.png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This is a concept validation plan. It deliberately focuses on audience behavior and contains no financial projections.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idea: durable fan relationships come from recurring characters, shared memory and guided participation.</a:t>
            </a:r>
          </a:p>
          <a:p xmlns:a="http://schemas.openxmlformats.org/drawingml/2006/main">
            <a:r>
              <a:t>Higgsfield-created image: /Users/mcricks/Desktop/AI/NFL/assets/Browns/hf_20261007_231434_25c62d81-302c-4bca-9f28-f31bac9f0009.png</a:t>
            </a:r>
          </a:p>
          <a:p xmlns:a="http://schemas.openxmlformats.org/drawingml/2006/main">
            <a:r>
              <a:t>Brand asset: /Users/mcricks/Desktop/AI/NFL/AI_Influencer_Studio/Brand/Logo_Exploration/v2-mechanical-fan/not-real-fans-primary-transparent.png</a:t>
            </a:r>
          </a:p>
          <a:p xmlns:a="http://schemas.openxmlformats.org/drawingml/2006/main">
            <a:r>
              <a:t>Hype video: file:///Users/mcricks/Desktop/AI/NFL/AI_Influencer_Studio/Business/Not_Real_Fans_Investment_Deck/trailer/exports/Not_Real_Fans_Character_Pitch_v2.mp4</a:t>
            </a:r>
          </a:p>
          <a:p xmlns:a="http://schemas.openxmlformats.org/drawingml/2006/main">
            <a:r>
              <a:t>Daz profile: https://notrealfans.com/fans.html</a:t>
            </a:r>
          </a:p>
          <a:p xmlns:a="http://schemas.openxmlformats.org/drawingml/2006/main">
            <a:r>
              <a:t>Daz Instagram: https://www.instagram.com/smokedawgcle/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f230d02dcc94ec7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f24a1664f5e4b9b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050dffc46124d45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a4bd97a838341be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a2c1447268142ae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161d66962004da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DB35F90-6E81-43CA-9E93-45CC1744326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C68712AF-068C-4710-A83C-D65D1D2416AC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EBCD44BD-BC6A-4647-9599-CB98B365A9B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7FAB725-0B2A-4545-A527-22523F1BA1E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E3A5585E-E517-4AD5-9635-89B044D94CB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8B2DE2C2-44D7-491C-9534-18E97FD363C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48FA8B0-478A-483C-BAAA-E10E1645303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8DCB2529-B6EF-4226-997D-85932544227B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9A5249A-5451-46A4-870C-AF1D16E4714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58E8184-AF06-47BD-99E4-3D4D9E2B492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2c7d4a0387e4ab8" /><Relationship Type="http://schemas.openxmlformats.org/officeDocument/2006/relationships/slideLayout" Target="/ppt/slideLayouts/slideLayout1.xml" Id="Rb8638e888ab44b9a" /><Relationship Type="http://schemas.openxmlformats.org/officeDocument/2006/relationships/slideLayout" Target="/ppt/slideLayouts/slideLayout2.xml" Id="Rd77954fe7dd34267" /><Relationship Type="http://schemas.openxmlformats.org/officeDocument/2006/relationships/slideLayout" Target="/ppt/slideLayouts/slideLayout3.xml" Id="R580ba9108ac949d0" /><Relationship Type="http://schemas.openxmlformats.org/officeDocument/2006/relationships/slideLayout" Target="/ppt/slideLayouts/slideLayout4.xml" Id="R71c941e414b8471c" /><Relationship Type="http://schemas.openxmlformats.org/officeDocument/2006/relationships/slideLayout" Target="/ppt/slideLayouts/slideLayout5.xml" Id="Rccd5e2ddc7904676" /><Relationship Type="http://schemas.openxmlformats.org/officeDocument/2006/relationships/slideLayout" Target="/ppt/slideLayouts/slideLayout6.xml" Id="Rb8df87327ae14b4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8638e888ab44b9a"/>
    <p:sldLayoutId xmlns:r="http://schemas.openxmlformats.org/officeDocument/2006/relationships" id="2147483650" r:id="Rd77954fe7dd34267"/>
    <p:sldLayoutId xmlns:r="http://schemas.openxmlformats.org/officeDocument/2006/relationships" id="2147483651" r:id="R580ba9108ac949d0"/>
    <p:sldLayoutId xmlns:r="http://schemas.openxmlformats.org/officeDocument/2006/relationships" id="2147483652" r:id="R71c941e414b8471c"/>
    <p:sldLayoutId xmlns:r="http://schemas.openxmlformats.org/officeDocument/2006/relationships" id="2147483653" r:id="Rccd5e2ddc7904676"/>
    <p:sldLayoutId xmlns:r="http://schemas.openxmlformats.org/officeDocument/2006/relationships" id="2147483654" r:id="Rb8df87327ae14b4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4225f6e0c63407a" /><Relationship Type="http://schemas.openxmlformats.org/officeDocument/2006/relationships/image" Target="/ppt/media/image.png" Id="R96d71919884f4ff0" /><Relationship Type="http://schemas.openxmlformats.org/officeDocument/2006/relationships/image" Target="/ppt/media/image2.png" Id="R858a2bb2f849450d" /><Relationship Type="http://schemas.openxmlformats.org/officeDocument/2006/relationships/notesSlide" Target="/ppt/notesSlides/notesSlide1.xml" Id="R2d2a83caa1a6475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2f042794d3a4862" /><Relationship Type="http://schemas.openxmlformats.org/officeDocument/2006/relationships/hyperlink" Target="file:///Users/mcricks/Desktop/AI/NFL/AI_Influencer_Studio/Business/Not_Real_Fans_Investment_Deck/trailer/exports/Not_Real_Fans_Character_Pitch_v2.mp4" TargetMode="External" Id="R6394bfa8542c424e" /><Relationship Type="http://schemas.openxmlformats.org/officeDocument/2006/relationships/image" Target="/ppt/media/image.jpeg" Id="R91efbeb4124542eb" /><Relationship Type="http://schemas.openxmlformats.org/officeDocument/2006/relationships/notesSlide" Target="/ppt/notesSlides/notesSlide2.xml" Id="R8ba7ef18bfbc44e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6a9b78136c44d05" /><Relationship Type="http://schemas.openxmlformats.org/officeDocument/2006/relationships/image" Target="/ppt/media/image3.png" Id="R0bd5c442191c4b83" /><Relationship Type="http://schemas.openxmlformats.org/officeDocument/2006/relationships/notesSlide" Target="/ppt/notesSlides/notesSlide3.xml" Id="R1e0f0bb45a21496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4a9201928ca4a93" /><Relationship Type="http://schemas.openxmlformats.org/officeDocument/2006/relationships/image" Target="/ppt/media/image2.jpeg" Id="Rab08f6e4832c4a7b" /><Relationship Type="http://schemas.openxmlformats.org/officeDocument/2006/relationships/hyperlink" Target="https://notrealfans.com/fans.html" TargetMode="External" Id="Re563ac1d5c774fce" /><Relationship Type="http://schemas.openxmlformats.org/officeDocument/2006/relationships/hyperlink" Target="https://www.instagram.com/smokedawgcle/" TargetMode="External" Id="Rc380891c5d104243" /><Relationship Type="http://schemas.openxmlformats.org/officeDocument/2006/relationships/notesSlide" Target="/ppt/notesSlides/notesSlide4.xml" Id="R14b93ffd24874cc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39e74e5c42442d4" /><Relationship Type="http://schemas.openxmlformats.org/officeDocument/2006/relationships/image" Target="/ppt/media/image3.jpeg" Id="Raf363ace28dd4a43" /><Relationship Type="http://schemas.openxmlformats.org/officeDocument/2006/relationships/image" Target="/ppt/media/image4.png" Id="R08446b08990c48b1" /><Relationship Type="http://schemas.openxmlformats.org/officeDocument/2006/relationships/notesSlide" Target="/ppt/notesSlides/notesSlide5.xml" Id="R4808a51b4b12477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822c6aa5d074c6d" /><Relationship Type="http://schemas.openxmlformats.org/officeDocument/2006/relationships/image" Target="/ppt/media/image5.jpg" Id="Raf6ab3392a9a4351" /><Relationship Type="http://schemas.openxmlformats.org/officeDocument/2006/relationships/image" Target="/ppt/media/image6.jpg" Id="Rf7eba55a64344ca2" /><Relationship Type="http://schemas.openxmlformats.org/officeDocument/2006/relationships/image" Target="/ppt/media/image7.jpg" Id="Rb58f3fbd1f3148ef" /><Relationship Type="http://schemas.openxmlformats.org/officeDocument/2006/relationships/image" Target="/ppt/media/image8.png" Id="R909662c6da0243f1" /><Relationship Type="http://schemas.openxmlformats.org/officeDocument/2006/relationships/notesSlide" Target="/ppt/notesSlides/notesSlide6.xml" Id="R0e0119b9a804438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f18a4d652d8420b" /><Relationship Type="http://schemas.openxmlformats.org/officeDocument/2006/relationships/image" Target="/ppt/media/image9.jpg" Id="R6c793657aefc47e0" /><Relationship Type="http://schemas.openxmlformats.org/officeDocument/2006/relationships/image" Target="/ppt/media/image10.jpg" Id="Rf897cad873314c5a" /><Relationship Type="http://schemas.openxmlformats.org/officeDocument/2006/relationships/image" Target="/ppt/media/image11.jpg" Id="Rcc30b5d2c4f14936" /><Relationship Type="http://schemas.openxmlformats.org/officeDocument/2006/relationships/image" Target="/ppt/media/image12.jpg" Id="R1c0a318fea274c83" /><Relationship Type="http://schemas.openxmlformats.org/officeDocument/2006/relationships/image" Target="/ppt/media/image13.jpg" Id="R9dc9ddd5fe904c18" /><Relationship Type="http://schemas.openxmlformats.org/officeDocument/2006/relationships/notesSlide" Target="/ppt/notesSlides/notesSlide7.xml" Id="Re3c0b6af0b5b4e2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0200f21fe9045cd" /><Relationship Type="http://schemas.openxmlformats.org/officeDocument/2006/relationships/image" Target="/ppt/media/image14.jpg" Id="R8b2b6c9d51e048b2" /><Relationship Type="http://schemas.openxmlformats.org/officeDocument/2006/relationships/image" Target="/ppt/media/image15.png" Id="Rb738424df7954788" /><Relationship Type="http://schemas.openxmlformats.org/officeDocument/2006/relationships/notesSlide" Target="/ppt/notesSlides/notesSlide8.xml" Id="R5e96077175d048c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477904f89654d6c" /><Relationship Type="http://schemas.openxmlformats.org/officeDocument/2006/relationships/notesSlide" Target="/ppt/notesSlides/notesSlide9.xml" Id="Rb901504cddb348f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7a7a4faa4c9436d" /><Relationship Type="http://schemas.openxmlformats.org/officeDocument/2006/relationships/image" Target="/ppt/media/image16.jpg" Id="Rec11c04973c14e07" /><Relationship Type="http://schemas.openxmlformats.org/officeDocument/2006/relationships/image" Target="/ppt/media/image17.jpg" Id="Rd0bb5318e81946ff" /><Relationship Type="http://schemas.openxmlformats.org/officeDocument/2006/relationships/image" Target="/ppt/media/image18.jpg" Id="R6a770e31383a4cbf" /><Relationship Type="http://schemas.openxmlformats.org/officeDocument/2006/relationships/image" Target="/ppt/media/image19.jpg" Id="R0de986b44c54474d" /><Relationship Type="http://schemas.openxmlformats.org/officeDocument/2006/relationships/notesSlide" Target="/ppt/notesSlides/notesSlide10.xml" Id="R7f95caa6c4b2432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79c6a8e604a4f72" /><Relationship Type="http://schemas.openxmlformats.org/officeDocument/2006/relationships/notesSlide" Target="/ppt/notesSlides/notesSlide11.xml" Id="Rc0e98fe554c04fd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9313bccf2fd49e2" /><Relationship Type="http://schemas.openxmlformats.org/officeDocument/2006/relationships/image" Target="/ppt/media/image20.png" Id="R4aeea4c1b3494414" /><Relationship Type="http://schemas.openxmlformats.org/officeDocument/2006/relationships/image" Target="/ppt/media/image21.png" Id="R84cd624784ef4a6e" /><Relationship Type="http://schemas.openxmlformats.org/officeDocument/2006/relationships/hyperlink" Target="file:///Users/mcricks/Desktop/AI/NFL/AI_Influencer_Studio/Business/Not_Real_Fans_Investment_Deck/trailer/exports/Not_Real_Fans_Character_Pitch_v2.mp4" TargetMode="External" Id="R62c95bf3acdb4672" /><Relationship Type="http://schemas.openxmlformats.org/officeDocument/2006/relationships/hyperlink" Target="https://notrealfans.com/fans.html" TargetMode="External" Id="Raf3a3ac5476746cd" /><Relationship Type="http://schemas.openxmlformats.org/officeDocument/2006/relationships/hyperlink" Target="https://www.instagram.com/smokedawgcle/" TargetMode="External" Id="R842619bebfc14868" /><Relationship Type="http://schemas.openxmlformats.org/officeDocument/2006/relationships/notesSlide" Target="/ppt/notesSlides/notesSlide12.xml" Id="R1f7d2b56dd17494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0E8D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E86323-79B2-42DF-88EB-5521020C9A8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d71919884f4ff0"/>
          <a:srcRect xmlns:a="http://schemas.openxmlformats.org/drawingml/2006/main" l="0" t="14632" r="0" b="1463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239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F55A82-27CF-406A-AF8E-5538E6A0B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239000" y="0"/>
            <a:ext cx="4953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8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B764AE-6407-465D-8E77-A994A2641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18185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23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1A7C8A-103B-49E3-B5CC-D4E6B25BFE3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8a2bb2f849450d"/>
          <a:stretch xmlns:a="http://schemas.openxmlformats.org/drawingml/2006/main"/>
        </p:blipFill>
        <p:spPr>
          <a:xfrm xmlns:a="http://schemas.openxmlformats.org/drawingml/2006/main">
            <a:off x="7810500" y="495300"/>
            <a:ext cx="3143250" cy="10477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25BD0E-B4B3-498E-850C-C2FBD350B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810500" y="1885950"/>
            <a:ext cx="3429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 i="0">
                <a:solidFill>
                  <a:srgbClr val="4A2713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4A2713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4A2713"/>
                </a:solidFill>
                <a:latin typeface="Avenir Next"/>
                <a:ea typeface="Avenir Next"/>
                <a:cs typeface="Avenir Next"/>
              </a:rPr>
              <a:t>DIGITAL FAN EXPANSION CONCEPT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A94F6C-9649-4B50-95E0-C76B7F0F7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772400" y="2247900"/>
            <a:ext cx="390525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5700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83000"/>
              </a:lnSpc>
              <a:buNone/>
              <a:defRPr sz="5700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pPr>
            <a:r>
              <a:rPr sz="5700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rPr>
              <a:t>GROWING</a:t>
            </a:r>
          </a:p>
          <a:p xmlns:a="http://schemas.openxmlformats.org/drawingml/2006/main">
            <a:pPr algn="l">
              <a:lnSpc>
                <a:spcPct val="83000"/>
              </a:lnSpc>
              <a:buNone/>
              <a:defRPr sz="5700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pPr>
            <a:r>
              <a:rPr sz="5700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rPr>
              <a:t>THE CROWD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2CA6C2-8F0A-414A-86C1-8E1F650BB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820025" y="4267200"/>
            <a:ext cx="3476625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725" b="0" i="1">
                <a:solidFill>
                  <a:srgbClr val="4A2713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725" b="0" i="1">
                <a:solidFill>
                  <a:srgbClr val="4A2713"/>
                </a:solidFill>
                <a:latin typeface="Georgia"/>
                <a:ea typeface="Georgia"/>
                <a:cs typeface="Georgia"/>
              </a:defRPr>
            </a:pPr>
            <a:r>
              <a:rPr sz="1725" b="0" i="1">
                <a:solidFill>
                  <a:srgbClr val="4A2713"/>
                </a:solidFill>
                <a:latin typeface="Georgia"/>
                <a:ea typeface="Georgia"/>
                <a:cs typeface="Georgia"/>
              </a:rPr>
              <a:t>Persistent characters can turn a scrolling audience into a returning fan community.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930C23-BE78-48EE-840F-E76952FC1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820025" y="5743575"/>
            <a:ext cx="338137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 i="0">
                <a:solidFill>
                  <a:srgbClr val="756E64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756E64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756E64"/>
                </a:solidFill>
                <a:latin typeface="Avenir Next"/>
                <a:ea typeface="Avenir Next"/>
                <a:cs typeface="Avenir Next"/>
              </a:rPr>
              <a:t>Built from the new character reel / October 2026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D957C4-DBFD-4586-97DC-99AD69795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95300" y="6477000"/>
            <a:ext cx="11201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00E">
              <a:alpha val="5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88C5C8-C247-4998-8388-AB597E7FF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95300" y="6562725"/>
            <a:ext cx="5048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675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675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pPr>
            <a:r>
              <a:rPr sz="675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rPr>
              <a:t>NOT REAL FANS / DIGITAL FAN EXPANSION CONCEPT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F5030C-1C7B-4472-9BF6-189DD0207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667500" y="6562725"/>
            <a:ext cx="3905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675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r">
              <a:lnSpc>
                <a:spcPct val="100000"/>
              </a:lnSpc>
              <a:buNone/>
              <a:defRPr sz="675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pPr>
            <a:r>
              <a:rPr sz="675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rPr>
              <a:t>CONCEPT ONLY / NO TEAM OR LEAGUE AFFILIATION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341A97-2E71-4ACE-A951-B9E0A6490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63300" y="6543675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750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r">
              <a:lnSpc>
                <a:spcPct val="100000"/>
              </a:lnSpc>
              <a:buNone/>
              <a:defRPr sz="750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pPr>
            <a:r>
              <a:rPr sz="750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00260283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0100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6AAB1B-47D6-4FD7-802A-9E9BAB94C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14350" y="43815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 i="0">
                <a:solidFill>
                  <a:srgbClr val="FF4B23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FF4B23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FF4B23"/>
                </a:solidFill>
                <a:latin typeface="Avenir Next"/>
                <a:ea typeface="Avenir Next"/>
                <a:cs typeface="Avenir Next"/>
              </a:rPr>
              <a:t>THE REEL CONCEPT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ADD5C8-CD93-4BB0-9687-62AE9487F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95300" y="819150"/>
            <a:ext cx="4524375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4350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86000"/>
              </a:lnSpc>
              <a:buNone/>
              <a:defRPr sz="4350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defRPr>
            </a:pPr>
            <a:r>
              <a:rPr sz="4350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rPr>
              <a:t>A LOCAL CHARACTER</a:t>
            </a:r>
          </a:p>
          <a:p xmlns:a="http://schemas.openxmlformats.org/drawingml/2006/main">
            <a:pPr algn="l">
              <a:lnSpc>
                <a:spcPct val="86000"/>
              </a:lnSpc>
              <a:buNone/>
              <a:defRPr sz="4350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defRPr>
            </a:pPr>
            <a:r>
              <a:rPr sz="4350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rPr>
              <a:t>OPENS THE DOOR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B2703B-6719-4C72-A987-504677230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23875" y="2266950"/>
            <a:ext cx="4095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725" b="0" i="1">
                <a:solidFill>
                  <a:srgbClr val="A8B2A2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725" b="0" i="1">
                <a:solidFill>
                  <a:srgbClr val="A8B2A2"/>
                </a:solidFill>
                <a:latin typeface="Georgia"/>
                <a:ea typeface="Georgia"/>
                <a:cs typeface="Georgia"/>
              </a:defRPr>
            </a:pPr>
            <a:r>
              <a:rPr sz="1725" b="0" i="1">
                <a:solidFill>
                  <a:srgbClr val="A8B2A2"/>
                </a:solidFill>
                <a:latin typeface="Georgia"/>
                <a:ea typeface="Georgia"/>
                <a:cs typeface="Georgia"/>
              </a:rPr>
              <a:t>The new reel introduces Daz as someone the audience can recognize, remember and eventually influence.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E646C8-35A2-4341-8414-6811B8ED5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14350" y="3486150"/>
            <a:ext cx="4095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2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0FFFC2-5AF8-4AA7-B438-8AD29903F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23875" y="3752850"/>
            <a:ext cx="40957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425" b="0" i="0">
                <a:solidFill>
                  <a:srgbClr val="F0E8D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16000"/>
              </a:lnSpc>
              <a:buNone/>
              <a:defRPr sz="1425" b="0" i="0">
                <a:solidFill>
                  <a:srgbClr val="F0E8DB"/>
                </a:solidFill>
                <a:latin typeface="Avenir Next"/>
                <a:ea typeface="Avenir Next"/>
                <a:cs typeface="Avenir Next"/>
              </a:defRPr>
            </a:pPr>
            <a:r>
              <a:rPr sz="1425" b="0" i="0">
                <a:solidFill>
                  <a:srgbClr val="F0E8DB"/>
                </a:solidFill>
                <a:latin typeface="Avenir Next"/>
                <a:ea typeface="Avenir Next"/>
                <a:cs typeface="Avenir Next"/>
              </a:rPr>
              <a:t>The idea scales because the character carries history from one post to the next. The feed becomes an ongoing story instead of a stream of unrelated clips.</a:t>
            </a:r>
          </a:p>
        </p:txBody>
      </p:sp>
      <p:sp>
        <p:nvSpPr>
          <p:cNvPr id="6" name="">
            <a:hlinkClick xmlns:r="http://schemas.openxmlformats.org/officeDocument/2006/relationships" xmlns:a="http://schemas.openxmlformats.org/drawingml/2006/main" r:id="R6394bfa8542c424e"/>
            <a:extLst xmlns:a="http://schemas.openxmlformats.org/drawingml/2006/main">
              <a:ext uri="{FF2B5EF4-FFF2-40B4-BE49-F238E27FC236}">
                <a16:creationId xmlns:a16="http://schemas.microsoft.com/office/drawing/2014/main" id="{BC9CDF7E-7217-4D6B-99AC-7EAFE527B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23875" y="5467350"/>
            <a:ext cx="34290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2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 algn="ctr">
              <a:defRPr sz="975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ctr">
              <a:lnSpc>
                <a:spcPct val="100000"/>
              </a:lnSpc>
              <a:buNone/>
              <a:defRPr sz="975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rPr>
              <a:t>WATCH THE 30-SECOND HYPE VIDEO  ↗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961A79-49CF-426D-BFBA-A80E67B658D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efbeb4124542eb"/>
          <a:srcRect xmlns:a="http://schemas.openxmlformats.org/drawingml/2006/main" l="65" t="0" r="6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219700" y="609600"/>
            <a:ext cx="6477000" cy="3648075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F0C11B-F834-4727-A381-519994F3A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219700" y="4419600"/>
            <a:ext cx="6477000" cy="156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2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146C33-1670-407D-9571-BEC67D5BE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524500" y="4667250"/>
            <a:ext cx="2190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rPr>
              <a:t>THE REEL'S PROMISE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E8D19B-C022-4882-9F2E-67E49B7D9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524500" y="5048250"/>
            <a:ext cx="5524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850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2850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pPr>
            <a:r>
              <a:rPr sz="2850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rPr>
              <a:t>A fan your city did not know it needed.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1042F8-6580-4991-A58C-9666E668F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95300" y="6477000"/>
            <a:ext cx="11201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8DB">
              <a:alpha val="5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17713E-FBAC-42E4-B7F0-BAC7B4C9B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95300" y="6562725"/>
            <a:ext cx="5048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675" b="1" i="0">
                <a:solidFill>
                  <a:srgbClr val="F0E8D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675" b="1" i="0">
                <a:solidFill>
                  <a:srgbClr val="F0E8DB"/>
                </a:solidFill>
                <a:latin typeface="Avenir Next"/>
                <a:ea typeface="Avenir Next"/>
                <a:cs typeface="Avenir Next"/>
              </a:defRPr>
            </a:pPr>
            <a:r>
              <a:rPr sz="675" b="1" i="0">
                <a:solidFill>
                  <a:srgbClr val="F0E8DB"/>
                </a:solidFill>
                <a:latin typeface="Avenir Next"/>
                <a:ea typeface="Avenir Next"/>
                <a:cs typeface="Avenir Next"/>
              </a:rPr>
              <a:t>NOT REAL FANS / DIGITAL FAN EXPANSION CONCEPT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506AD3-9D4C-4CC6-8F22-B3765B744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667500" y="6562725"/>
            <a:ext cx="3905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675" b="1" i="0">
                <a:solidFill>
                  <a:srgbClr val="F0E8D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r">
              <a:lnSpc>
                <a:spcPct val="100000"/>
              </a:lnSpc>
              <a:buNone/>
              <a:defRPr sz="675" b="1" i="0">
                <a:solidFill>
                  <a:srgbClr val="F0E8DB"/>
                </a:solidFill>
                <a:latin typeface="Avenir Next"/>
                <a:ea typeface="Avenir Next"/>
                <a:cs typeface="Avenir Next"/>
              </a:defRPr>
            </a:pPr>
            <a:r>
              <a:rPr sz="675" b="1" i="0">
                <a:solidFill>
                  <a:srgbClr val="F0E8DB"/>
                </a:solidFill>
                <a:latin typeface="Avenir Next"/>
                <a:ea typeface="Avenir Next"/>
                <a:cs typeface="Avenir Next"/>
              </a:rPr>
              <a:t>CONCEPT ONLY / NO TEAM OR LEAGUE AFFILIATION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E23CAD-CC60-42C7-A89E-9BC5D14ED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63300" y="6543675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750" b="1" i="0">
                <a:solidFill>
                  <a:srgbClr val="F0E8D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r">
              <a:lnSpc>
                <a:spcPct val="100000"/>
              </a:lnSpc>
              <a:buNone/>
              <a:defRPr sz="750" b="1" i="0">
                <a:solidFill>
                  <a:srgbClr val="F0E8DB"/>
                </a:solidFill>
                <a:latin typeface="Avenir Next"/>
                <a:ea typeface="Avenir Next"/>
                <a:cs typeface="Avenir Next"/>
              </a:defRPr>
            </a:pPr>
            <a:r>
              <a:rPr sz="750" b="1" i="0">
                <a:solidFill>
                  <a:srgbClr val="F0E8DB"/>
                </a:solidFill>
                <a:latin typeface="Avenir Next"/>
                <a:ea typeface="Avenir Next"/>
                <a:cs typeface="Avenir Next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30381586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7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7448C7A-D8B1-40FA-8F96-92B5992041C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d5c442191c4b83"/>
          <a:srcRect xmlns:a="http://schemas.openxmlformats.org/drawingml/2006/main" l="3497" t="0" r="349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47625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A45ABF-0802-415E-9583-AD48F6C9D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76250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2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E48628-7879-46A1-A1EB-EC5348285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0" y="43815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 i="0">
                <a:solidFill>
                  <a:srgbClr val="FF4B23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FF4B23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FF4B23"/>
                </a:solidFill>
                <a:latin typeface="Avenir Next"/>
                <a:ea typeface="Avenir Next"/>
                <a:cs typeface="Avenir Next"/>
              </a:rPr>
              <a:t>THE OPENING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FCE772-4CF9-42EA-81D8-8B414DF2B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14950" y="781050"/>
            <a:ext cx="58102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4350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87000"/>
              </a:lnSpc>
              <a:buNone/>
              <a:defRPr sz="4350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pPr>
            <a:r>
              <a:rPr sz="4350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rPr>
              <a:t>FANDOM LIVES</a:t>
            </a:r>
          </a:p>
          <a:p xmlns:a="http://schemas.openxmlformats.org/drawingml/2006/main">
            <a:pPr algn="l">
              <a:lnSpc>
                <a:spcPct val="87000"/>
              </a:lnSpc>
              <a:buNone/>
              <a:defRPr sz="4350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pPr>
            <a:r>
              <a:rPr sz="4350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rPr>
              <a:t>BETWEEN GAMES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6EC652-BE12-4E14-898A-6A1547125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0" y="2114550"/>
            <a:ext cx="5619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650" b="0" i="1">
                <a:solidFill>
                  <a:srgbClr val="4A2713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650" b="0" i="1">
                <a:solidFill>
                  <a:srgbClr val="4A2713"/>
                </a:solidFill>
                <a:latin typeface="Georgia"/>
                <a:ea typeface="Georgia"/>
                <a:cs typeface="Georgia"/>
              </a:defRPr>
            </a:pPr>
            <a:r>
              <a:rPr sz="1650" b="0" i="1">
                <a:solidFill>
                  <a:srgbClr val="4A2713"/>
                </a:solidFill>
                <a:latin typeface="Georgia"/>
                <a:ea typeface="Georgia"/>
                <a:cs typeface="Georgia"/>
              </a:rPr>
              <a:t>Game day creates the spike. Character stories keep the relationship alive during the rest of the week.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3C30EB-5442-491F-9846-EEE17FE12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0" y="3124200"/>
            <a:ext cx="419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0278"/>
          </a:bodyPr>
          <a:lstStyle xmlns:a="http://schemas.openxmlformats.org/drawingml/2006/main">
            <a:defPPr algn="l">
              <a:defRPr sz="1800" b="1" i="0">
                <a:solidFill>
                  <a:srgbClr val="FF4B23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800" b="1" i="0">
                <a:solidFill>
                  <a:srgbClr val="FF4B23"/>
                </a:solidFill>
                <a:latin typeface="DIN Condensed"/>
                <a:ea typeface="DIN Condensed"/>
                <a:cs typeface="DIN Condensed"/>
              </a:defRPr>
            </a:pPr>
            <a:r>
              <a:rPr sz="1800" b="1" i="0">
                <a:solidFill>
                  <a:srgbClr val="FF4B23"/>
                </a:solidFill>
                <a:latin typeface="DIN Condensed"/>
                <a:ea typeface="DIN Condensed"/>
                <a:cs typeface="DIN Condensed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6C62E6-3D33-45F5-B7E6-52B9EE9B5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886450" y="312420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050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50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pPr>
            <a:r>
              <a:rPr sz="1050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rPr>
              <a:t>AFTER THE FINAL WHISTLE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6EC776-86C4-4E58-B4B2-3EADE36AA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886450" y="3381375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75" b="0" i="0">
                <a:solidFill>
                  <a:srgbClr val="756E64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275" b="0" i="0">
                <a:solidFill>
                  <a:srgbClr val="756E64"/>
                </a:solidFill>
                <a:latin typeface="Avenir Next"/>
                <a:ea typeface="Avenir Next"/>
                <a:cs typeface="Avenir Next"/>
              </a:defRPr>
            </a:pPr>
            <a:r>
              <a:rPr sz="1275" b="0" i="0">
                <a:solidFill>
                  <a:srgbClr val="756E64"/>
                </a:solidFill>
                <a:latin typeface="Avenir Next"/>
                <a:ea typeface="Avenir Next"/>
                <a:cs typeface="Avenir Next"/>
              </a:rPr>
              <a:t>A reaction that carries the emotion forward.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D06A00-6DDE-47E3-B7B8-37087B1CB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0" y="3781425"/>
            <a:ext cx="5715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00E">
              <a:alpha val="2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C0F30F-040B-4E6C-A8FC-11A238815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0" y="3905250"/>
            <a:ext cx="419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0278"/>
          </a:bodyPr>
          <a:lstStyle xmlns:a="http://schemas.openxmlformats.org/drawingml/2006/main">
            <a:defPPr algn="l">
              <a:defRPr sz="1800" b="1" i="0">
                <a:solidFill>
                  <a:srgbClr val="FF4B23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800" b="1" i="0">
                <a:solidFill>
                  <a:srgbClr val="FF4B23"/>
                </a:solidFill>
                <a:latin typeface="DIN Condensed"/>
                <a:ea typeface="DIN Condensed"/>
                <a:cs typeface="DIN Condensed"/>
              </a:defRPr>
            </a:pPr>
            <a:r>
              <a:rPr sz="1800" b="1" i="0">
                <a:solidFill>
                  <a:srgbClr val="FF4B23"/>
                </a:solidFill>
                <a:latin typeface="DIN Condensed"/>
                <a:ea typeface="DIN Condensed"/>
                <a:cs typeface="DIN Condensed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A6B5F8-140E-40F0-BD4F-AF5D2BC14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886450" y="390525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050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50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pPr>
            <a:r>
              <a:rPr sz="1050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rPr>
              <a:t>THE WEEKDAY ROUTINE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7A7842-C4EC-48C6-8B48-B12EBB354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886450" y="4162425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75" b="0" i="0">
                <a:solidFill>
                  <a:srgbClr val="756E64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275" b="0" i="0">
                <a:solidFill>
                  <a:srgbClr val="756E64"/>
                </a:solidFill>
                <a:latin typeface="Avenir Next"/>
                <a:ea typeface="Avenir Next"/>
                <a:cs typeface="Avenir Next"/>
              </a:defRPr>
            </a:pPr>
            <a:r>
              <a:rPr sz="1275" b="0" i="0">
                <a:solidFill>
                  <a:srgbClr val="756E64"/>
                </a:solidFill>
                <a:latin typeface="Avenir Next"/>
                <a:ea typeface="Avenir Next"/>
                <a:cs typeface="Avenir Next"/>
              </a:rPr>
              <a:t>Work, family and neighborhood life make the fan recognizable.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3C882E-0943-40EA-9D97-AD173FD7D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0" y="4562475"/>
            <a:ext cx="5715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00E">
              <a:alpha val="2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6A7AC4-2956-4750-85C4-98062CE64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0" y="4686300"/>
            <a:ext cx="419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0278"/>
          </a:bodyPr>
          <a:lstStyle xmlns:a="http://schemas.openxmlformats.org/drawingml/2006/main">
            <a:defPPr algn="l">
              <a:defRPr sz="1800" b="1" i="0">
                <a:solidFill>
                  <a:srgbClr val="FF4B23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800" b="1" i="0">
                <a:solidFill>
                  <a:srgbClr val="FF4B23"/>
                </a:solidFill>
                <a:latin typeface="DIN Condensed"/>
                <a:ea typeface="DIN Condensed"/>
                <a:cs typeface="DIN Condensed"/>
              </a:defRPr>
            </a:pPr>
            <a:r>
              <a:rPr sz="1800" b="1" i="0">
                <a:solidFill>
                  <a:srgbClr val="FF4B23"/>
                </a:solidFill>
                <a:latin typeface="DIN Condensed"/>
                <a:ea typeface="DIN Condensed"/>
                <a:cs typeface="DIN Condensed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96E714-C9A3-4271-972E-1B6B4BDE9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886450" y="468630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050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50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pPr>
            <a:r>
              <a:rPr sz="1050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rPr>
              <a:t>RIVALRY AND FRIENDSHIP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D7C222-671D-404B-955D-B1F8AAD6F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886450" y="4943475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75" b="0" i="0">
                <a:solidFill>
                  <a:srgbClr val="756E64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275" b="0" i="0">
                <a:solidFill>
                  <a:srgbClr val="756E64"/>
                </a:solidFill>
                <a:latin typeface="Avenir Next"/>
                <a:ea typeface="Avenir Next"/>
                <a:cs typeface="Avenir Next"/>
              </a:defRPr>
            </a:pPr>
            <a:r>
              <a:rPr sz="1275" b="0" i="0">
                <a:solidFill>
                  <a:srgbClr val="756E64"/>
                </a:solidFill>
                <a:latin typeface="Avenir Next"/>
                <a:ea typeface="Avenir Next"/>
                <a:cs typeface="Avenir Next"/>
              </a:rPr>
              <a:t>Recurring relationships give every post more context.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B7CF2C-E086-4103-951F-97FC6890C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0" y="5343525"/>
            <a:ext cx="5715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00E">
              <a:alpha val="2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C5F7CD-E711-4ECC-A16A-C3B186BB6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0" y="5467350"/>
            <a:ext cx="4191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0278"/>
          </a:bodyPr>
          <a:lstStyle xmlns:a="http://schemas.openxmlformats.org/drawingml/2006/main">
            <a:defPPr algn="l">
              <a:defRPr sz="1800" b="1" i="0">
                <a:solidFill>
                  <a:srgbClr val="FF4B23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800" b="1" i="0">
                <a:solidFill>
                  <a:srgbClr val="FF4B23"/>
                </a:solidFill>
                <a:latin typeface="DIN Condensed"/>
                <a:ea typeface="DIN Condensed"/>
                <a:cs typeface="DIN Condensed"/>
              </a:defRPr>
            </a:pPr>
            <a:r>
              <a:rPr sz="1800" b="1" i="0">
                <a:solidFill>
                  <a:srgbClr val="FF4B23"/>
                </a:solidFill>
                <a:latin typeface="DIN Condensed"/>
                <a:ea typeface="DIN Condensed"/>
                <a:cs typeface="DIN Condensed"/>
              </a:rPr>
              <a:t>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52791C7-1488-403E-AF00-F312D951F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886450" y="546735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050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50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pPr>
            <a:r>
              <a:rPr sz="1050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rPr>
              <a:t>SEASON MEMORY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1044ADD-8C5D-410D-A070-4F913C6FF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886450" y="5724525"/>
            <a:ext cx="5048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75" b="0" i="0">
                <a:solidFill>
                  <a:srgbClr val="756E64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275" b="0" i="0">
                <a:solidFill>
                  <a:srgbClr val="756E64"/>
                </a:solidFill>
                <a:latin typeface="Avenir Next"/>
                <a:ea typeface="Avenir Next"/>
                <a:cs typeface="Avenir Next"/>
              </a:defRPr>
            </a:pPr>
            <a:r>
              <a:rPr sz="1275" b="0" i="0">
                <a:solidFill>
                  <a:srgbClr val="756E64"/>
                </a:solidFill>
                <a:latin typeface="Avenir Next"/>
                <a:ea typeface="Avenir Next"/>
                <a:cs typeface="Avenir Next"/>
              </a:rPr>
              <a:t>Old choices and old losses remain part of the next episode.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01A8F15-73EA-40B3-B8F6-73D419C50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334000" y="6124575"/>
            <a:ext cx="5715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00E">
              <a:alpha val="2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EF912BA-B9D2-4309-8700-E3DC91E0B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95300" y="6477000"/>
            <a:ext cx="11201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00E">
              <a:alpha val="5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2E8B752-1058-4388-BA0B-BD3A97A1A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95300" y="6562725"/>
            <a:ext cx="5048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675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675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pPr>
            <a:r>
              <a:rPr sz="675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rPr>
              <a:t>NOT REAL FANS / DIGITAL FAN EXPANSION CONCEPT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8B57A1F-E65B-455E-8EA1-2547232B4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667500" y="6562725"/>
            <a:ext cx="3905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675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r">
              <a:lnSpc>
                <a:spcPct val="100000"/>
              </a:lnSpc>
              <a:buNone/>
              <a:defRPr sz="675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pPr>
            <a:r>
              <a:rPr sz="675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rPr>
              <a:t>CONCEPT ONLY / NO TEAM OR LEAGUE AFFILIATION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EF4D5FC-9242-47AB-B42A-5F29738D9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63300" y="6543675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750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r">
              <a:lnSpc>
                <a:spcPct val="100000"/>
              </a:lnSpc>
              <a:buNone/>
              <a:defRPr sz="750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pPr>
            <a:r>
              <a:rPr sz="750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47747941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0100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DC9CFED-AF82-4486-8E7C-CE918177E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0" y="0"/>
            <a:ext cx="12192000" cy="2647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00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EF3657-B7F9-4357-8616-0F9A5A29D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14350" y="40005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 i="0">
                <a:solidFill>
                  <a:srgbClr val="FF4B23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FF4B23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FF4B23"/>
                </a:solidFill>
                <a:latin typeface="Avenir Next"/>
                <a:ea typeface="Avenir Next"/>
                <a:cs typeface="Avenir Next"/>
              </a:rPr>
              <a:t>THE HABIT ENGINE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236404-5A79-428F-8D47-C01B1825C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95300" y="733425"/>
            <a:ext cx="6667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3975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86000"/>
              </a:lnSpc>
              <a:buNone/>
              <a:defRPr sz="3975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defRPr>
            </a:pPr>
            <a:r>
              <a:rPr sz="3975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rPr>
              <a:t>A RECURRING CHARACTER</a:t>
            </a:r>
          </a:p>
          <a:p xmlns:a="http://schemas.openxmlformats.org/drawingml/2006/main">
            <a:pPr algn="l">
              <a:lnSpc>
                <a:spcPct val="86000"/>
              </a:lnSpc>
              <a:buNone/>
              <a:defRPr sz="3975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defRPr>
            </a:pPr>
            <a:r>
              <a:rPr sz="3975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rPr>
              <a:t>GIVES THE FEED MEMORY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6044C3-E0EB-429D-B251-EE1C36E7C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658100" y="914400"/>
            <a:ext cx="3619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650" b="0" i="1">
                <a:solidFill>
                  <a:srgbClr val="A8B2A2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650" b="0" i="1">
                <a:solidFill>
                  <a:srgbClr val="A8B2A2"/>
                </a:solidFill>
                <a:latin typeface="Georgia"/>
                <a:ea typeface="Georgia"/>
                <a:cs typeface="Georgia"/>
              </a:defRPr>
            </a:pPr>
            <a:r>
              <a:rPr sz="1650" b="0" i="1">
                <a:solidFill>
                  <a:srgbClr val="A8B2A2"/>
                </a:solidFill>
                <a:latin typeface="Georgia"/>
                <a:ea typeface="Georgia"/>
                <a:cs typeface="Georgia"/>
              </a:rPr>
              <a:t>The audience returns because yesterday still matters.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422030-1696-4A8A-8744-112FE74A7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14350" y="1962150"/>
            <a:ext cx="22669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 i="0">
                <a:solidFill>
                  <a:srgbClr val="FF4B23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FF4B23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FF4B23"/>
                </a:solidFill>
                <a:latin typeface="Avenir Next"/>
                <a:ea typeface="Avenir Next"/>
                <a:cs typeface="Avenir Next"/>
              </a:rPr>
              <a:t>SAME FACE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845F3C-22BB-4AA0-AF88-14A933E7F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14350" y="2219325"/>
            <a:ext cx="22669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0" i="0">
                <a:solidFill>
                  <a:srgbClr val="F0E8D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200" b="0" i="0">
                <a:solidFill>
                  <a:srgbClr val="F0E8DB"/>
                </a:solidFill>
                <a:latin typeface="Avenir Next"/>
                <a:ea typeface="Avenir Next"/>
                <a:cs typeface="Avenir Next"/>
              </a:defRPr>
            </a:pPr>
            <a:r>
              <a:rPr sz="1200" b="0" i="0">
                <a:solidFill>
                  <a:srgbClr val="F0E8DB"/>
                </a:solidFill>
                <a:latin typeface="Avenir Next"/>
                <a:ea typeface="Avenir Next"/>
                <a:cs typeface="Avenir Next"/>
              </a:rPr>
              <a:t>Recognition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170313-DBB8-4E1F-A62F-C058D3D42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152775" y="1962150"/>
            <a:ext cx="9525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8DB">
              <a:alpha val="2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169680-B33B-4670-BC3E-E00275212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324225" y="1962150"/>
            <a:ext cx="22669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 i="0">
                <a:solidFill>
                  <a:srgbClr val="FF4B23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FF4B23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FF4B23"/>
                </a:solidFill>
                <a:latin typeface="Avenir Next"/>
                <a:ea typeface="Avenir Next"/>
                <a:cs typeface="Avenir Next"/>
              </a:rPr>
              <a:t>SAME CITY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1BEE41-F72D-4C0C-BF15-437290893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324225" y="2219325"/>
            <a:ext cx="22669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0" i="0">
                <a:solidFill>
                  <a:srgbClr val="F0E8D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200" b="0" i="0">
                <a:solidFill>
                  <a:srgbClr val="F0E8DB"/>
                </a:solidFill>
                <a:latin typeface="Avenir Next"/>
                <a:ea typeface="Avenir Next"/>
                <a:cs typeface="Avenir Next"/>
              </a:defRPr>
            </a:pPr>
            <a:r>
              <a:rPr sz="1200" b="0" i="0">
                <a:solidFill>
                  <a:srgbClr val="F0E8DB"/>
                </a:solidFill>
                <a:latin typeface="Avenir Next"/>
                <a:ea typeface="Avenir Next"/>
                <a:cs typeface="Avenir Next"/>
              </a:rPr>
              <a:t>Local texture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838483-A03E-468C-B25C-3716DD8C1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962650" y="1962150"/>
            <a:ext cx="9525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8DB">
              <a:alpha val="2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5AF129-4E3A-4603-A377-F233826C7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134100" y="1962150"/>
            <a:ext cx="22669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 i="0">
                <a:solidFill>
                  <a:srgbClr val="FF4B23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FF4B23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FF4B23"/>
                </a:solidFill>
                <a:latin typeface="Avenir Next"/>
                <a:ea typeface="Avenir Next"/>
                <a:cs typeface="Avenir Next"/>
              </a:rPr>
              <a:t>PAST CHOICES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1AEAD0-D362-40CB-98B4-369DF275B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134100" y="2219325"/>
            <a:ext cx="22669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0" i="0">
                <a:solidFill>
                  <a:srgbClr val="F0E8D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200" b="0" i="0">
                <a:solidFill>
                  <a:srgbClr val="F0E8DB"/>
                </a:solidFill>
                <a:latin typeface="Avenir Next"/>
                <a:ea typeface="Avenir Next"/>
                <a:cs typeface="Avenir Next"/>
              </a:defRPr>
            </a:pPr>
            <a:r>
              <a:rPr sz="1200" b="0" i="0">
                <a:solidFill>
                  <a:srgbClr val="F0E8DB"/>
                </a:solidFill>
                <a:latin typeface="Avenir Next"/>
                <a:ea typeface="Avenir Next"/>
                <a:cs typeface="Avenir Next"/>
              </a:rPr>
              <a:t>Continuity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79E0D2-F40D-4081-A508-CA95B7546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772525" y="1962150"/>
            <a:ext cx="9525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8DB">
              <a:alpha val="2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67C499-FD8D-4AA3-AB3C-516FFDE48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943975" y="1962150"/>
            <a:ext cx="22669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 i="0">
                <a:solidFill>
                  <a:srgbClr val="FF4B23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FF4B23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FF4B23"/>
                </a:solidFill>
                <a:latin typeface="Avenir Next"/>
                <a:ea typeface="Avenir Next"/>
                <a:cs typeface="Avenir Next"/>
              </a:rPr>
              <a:t>NEXT CONSEQUENCE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990858-9600-4481-93DD-4E0175A19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943975" y="2219325"/>
            <a:ext cx="22669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0" i="0">
                <a:solidFill>
                  <a:srgbClr val="F0E8D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200" b="0" i="0">
                <a:solidFill>
                  <a:srgbClr val="F0E8DB"/>
                </a:solidFill>
                <a:latin typeface="Avenir Next"/>
                <a:ea typeface="Avenir Next"/>
                <a:cs typeface="Avenir Next"/>
              </a:defRPr>
            </a:pPr>
            <a:r>
              <a:rPr sz="1200" b="0" i="0">
                <a:solidFill>
                  <a:srgbClr val="F0E8DB"/>
                </a:solidFill>
                <a:latin typeface="Avenir Next"/>
                <a:ea typeface="Avenir Next"/>
                <a:cs typeface="Avenir Next"/>
              </a:rPr>
              <a:t>Anticipation</a:t>
            </a:r>
          </a:p>
        </p:txBody>
      </p:sp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60A4AB-CC72-46EB-B54A-A7870FEA15B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08f6e4832c4a7b"/>
          <a:srcRect xmlns:a="http://schemas.openxmlformats.org/drawingml/2006/main" l="0" t="22234" r="0" b="2223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2647950"/>
            <a:ext cx="12192000" cy="3829050"/>
          </a:xfrm>
          <a:prstGeom xmlns:a="http://schemas.openxmlformats.org/drawingml/2006/main" prst="rect">
            <a:avLst/>
          </a:prstGeom>
        </p:spPr>
      </p:pic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24AB9E-E3B3-4A96-98E3-67BED1C58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0" y="2647950"/>
            <a:ext cx="3857625" cy="382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00E">
              <a:alpha val="7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A2752D1-E8F0-4D47-9A47-8AD1809ED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14350" y="3190875"/>
            <a:ext cx="2809875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4334"/>
          </a:bodyPr>
          <a:lstStyle xmlns:a="http://schemas.openxmlformats.org/drawingml/2006/main">
            <a:defPPr algn="l">
              <a:defRPr sz="1875" b="0" i="1">
                <a:solidFill>
                  <a:srgbClr val="F0E8DB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0" i="1">
                <a:solidFill>
                  <a:srgbClr val="F0E8DB"/>
                </a:solidFill>
                <a:latin typeface="Georgia"/>
                <a:ea typeface="Georgia"/>
                <a:cs typeface="Georgia"/>
              </a:defRPr>
            </a:pPr>
            <a:r>
              <a:rPr sz="1875" b="0" i="1">
                <a:solidFill>
                  <a:srgbClr val="F0E8DB"/>
                </a:solidFill>
                <a:latin typeface="Georgia"/>
                <a:ea typeface="Georgia"/>
                <a:cs typeface="Georgia"/>
              </a:rPr>
              <a:t>The character bible protects the details that make recognition possible. Each new post adds another reason to know him.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EAFDAA9-4E54-475D-A88E-0CAA501B0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14350" y="5410200"/>
            <a:ext cx="285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125" b="1" i="0">
                <a:solidFill>
                  <a:srgbClr val="FF4B23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125" b="1" i="0">
                <a:solidFill>
                  <a:srgbClr val="FF4B23"/>
                </a:solidFill>
                <a:latin typeface="Avenir Next"/>
                <a:ea typeface="Avenir Next"/>
                <a:cs typeface="Avenir Next"/>
              </a:defRPr>
            </a:pPr>
            <a:r>
              <a:rPr sz="1125" b="1" i="0">
                <a:solidFill>
                  <a:srgbClr val="FF4B23"/>
                </a:solidFill>
                <a:latin typeface="Avenir Next"/>
                <a:ea typeface="Avenir Next"/>
                <a:cs typeface="Avenir Next"/>
              </a:rPr>
              <a:t>The reel proves the tone. The ongoing series proves the habit.</a:t>
            </a:r>
          </a:p>
        </p:txBody>
      </p:sp>
      <p:sp>
        <p:nvSpPr>
          <p:cNvPr id="20" name="">
            <a:hlinkClick xmlns:r="http://schemas.openxmlformats.org/officeDocument/2006/relationships" xmlns:a="http://schemas.openxmlformats.org/drawingml/2006/main" r:id="Re563ac1d5c774fce"/>
            <a:extLst xmlns:a="http://schemas.openxmlformats.org/drawingml/2006/main">
              <a:ext uri="{FF2B5EF4-FFF2-40B4-BE49-F238E27FC236}">
                <a16:creationId xmlns:a16="http://schemas.microsoft.com/office/drawing/2014/main" id="{0F10B827-3DE3-4985-980C-D6B930E99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143875" y="5734050"/>
            <a:ext cx="158115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8D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 algn="ctr">
              <a:defRPr sz="900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ctr">
              <a:lnSpc>
                <a:spcPct val="100000"/>
              </a:lnSpc>
              <a:buNone/>
              <a:defRPr sz="900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pPr>
            <a:r>
              <a:rPr sz="900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rPr>
              <a:t>DAZ PROFILE  ↗</a:t>
            </a:r>
          </a:p>
        </p:txBody>
      </p:sp>
      <p:sp>
        <p:nvSpPr>
          <p:cNvPr id="21" name="">
            <a:hlinkClick xmlns:r="http://schemas.openxmlformats.org/officeDocument/2006/relationships" xmlns:a="http://schemas.openxmlformats.org/drawingml/2006/main" r:id="Rc380891c5d104243"/>
            <a:extLst xmlns:a="http://schemas.openxmlformats.org/drawingml/2006/main">
              <a:ext uri="{FF2B5EF4-FFF2-40B4-BE49-F238E27FC236}">
                <a16:creationId xmlns:a16="http://schemas.microsoft.com/office/drawing/2014/main" id="{D77D9649-BEBC-4682-933D-9924B4279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848850" y="5734050"/>
            <a:ext cx="180975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2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 algn="ctr">
              <a:defRPr sz="900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ctr">
              <a:lnSpc>
                <a:spcPct val="100000"/>
              </a:lnSpc>
              <a:buNone/>
              <a:defRPr sz="900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pPr>
            <a:r>
              <a:rPr sz="900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rPr>
              <a:t>@SMOKEDAWGCLE  ↗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4CC27E7-F161-4331-B420-84F70A65F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95300" y="6477000"/>
            <a:ext cx="11201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8DB">
              <a:alpha val="5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41692A6-4B19-41F8-B4EB-F19CDF9A4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95300" y="6562725"/>
            <a:ext cx="5048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675" b="1" i="0">
                <a:solidFill>
                  <a:srgbClr val="F0E8D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675" b="1" i="0">
                <a:solidFill>
                  <a:srgbClr val="F0E8DB"/>
                </a:solidFill>
                <a:latin typeface="Avenir Next"/>
                <a:ea typeface="Avenir Next"/>
                <a:cs typeface="Avenir Next"/>
              </a:defRPr>
            </a:pPr>
            <a:r>
              <a:rPr sz="675" b="1" i="0">
                <a:solidFill>
                  <a:srgbClr val="F0E8DB"/>
                </a:solidFill>
                <a:latin typeface="Avenir Next"/>
                <a:ea typeface="Avenir Next"/>
                <a:cs typeface="Avenir Next"/>
              </a:rPr>
              <a:t>NOT REAL FANS / DIGITAL FAN EXPANSION CONCEPT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EA40F2E-7FED-4388-AC1C-5A2D8BFCA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667500" y="6562725"/>
            <a:ext cx="3905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675" b="1" i="0">
                <a:solidFill>
                  <a:srgbClr val="F0E8D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r">
              <a:lnSpc>
                <a:spcPct val="100000"/>
              </a:lnSpc>
              <a:buNone/>
              <a:defRPr sz="675" b="1" i="0">
                <a:solidFill>
                  <a:srgbClr val="F0E8DB"/>
                </a:solidFill>
                <a:latin typeface="Avenir Next"/>
                <a:ea typeface="Avenir Next"/>
                <a:cs typeface="Avenir Next"/>
              </a:defRPr>
            </a:pPr>
            <a:r>
              <a:rPr sz="675" b="1" i="0">
                <a:solidFill>
                  <a:srgbClr val="F0E8DB"/>
                </a:solidFill>
                <a:latin typeface="Avenir Next"/>
                <a:ea typeface="Avenir Next"/>
                <a:cs typeface="Avenir Next"/>
              </a:rPr>
              <a:t>CONCEPT ONLY / NO TEAM OR LEAGUE AFFILIATION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B222C88-B3DC-480A-A921-A0426E8A5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63300" y="6543675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750" b="1" i="0">
                <a:solidFill>
                  <a:srgbClr val="F0E8D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r">
              <a:lnSpc>
                <a:spcPct val="100000"/>
              </a:lnSpc>
              <a:buNone/>
              <a:defRPr sz="750" b="1" i="0">
                <a:solidFill>
                  <a:srgbClr val="F0E8DB"/>
                </a:solidFill>
                <a:latin typeface="Avenir Next"/>
                <a:ea typeface="Avenir Next"/>
                <a:cs typeface="Avenir Next"/>
              </a:defRPr>
            </a:pPr>
            <a:r>
              <a:rPr sz="750" b="1" i="0">
                <a:solidFill>
                  <a:srgbClr val="F0E8DB"/>
                </a:solidFill>
                <a:latin typeface="Avenir Next"/>
                <a:ea typeface="Avenir Next"/>
                <a:cs typeface="Avenir Next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81159001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4B2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448EB04-6C88-4498-B7BC-7034118DC53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363ace28dd4a43"/>
          <a:srcRect xmlns:a="http://schemas.openxmlformats.org/drawingml/2006/main" l="4255" t="0" r="425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46863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2E0220-D90C-4EFC-87BC-B081047EC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68630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00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9E0749-1059-4414-92DB-606C16899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257800" y="41910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rPr>
              <a:t>THE PARTICIPATION LOOP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EC44E8-4A9D-427E-AFF9-390086182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238750" y="752475"/>
            <a:ext cx="5810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4350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86000"/>
              </a:lnSpc>
              <a:buNone/>
              <a:defRPr sz="4350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pPr>
            <a:r>
              <a:rPr sz="4350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rPr>
              <a:t>THE CROWD</a:t>
            </a:r>
          </a:p>
          <a:p xmlns:a="http://schemas.openxmlformats.org/drawingml/2006/main">
            <a:pPr algn="l">
              <a:lnSpc>
                <a:spcPct val="86000"/>
              </a:lnSpc>
              <a:buNone/>
              <a:defRPr sz="4350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pPr>
            <a:r>
              <a:rPr sz="4350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rPr>
              <a:t>JOINS THE STORY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814020-CA70-4C54-8AC8-9CF26B5F2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257800" y="2076450"/>
            <a:ext cx="5429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650" b="0" i="1">
                <a:solidFill>
                  <a:srgbClr val="4A2713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650" b="0" i="1">
                <a:solidFill>
                  <a:srgbClr val="4A2713"/>
                </a:solidFill>
                <a:latin typeface="Georgia"/>
                <a:ea typeface="Georgia"/>
                <a:cs typeface="Georgia"/>
              </a:defRPr>
            </a:pPr>
            <a:r>
              <a:rPr sz="1650" b="0" i="1">
                <a:solidFill>
                  <a:srgbClr val="4A2713"/>
                </a:solidFill>
                <a:latin typeface="Georgia"/>
                <a:ea typeface="Georgia"/>
                <a:cs typeface="Georgia"/>
              </a:rPr>
              <a:t>Participation gives the audience a visible stake without giving up continuity.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F64D5F-09A4-4478-AE65-1F7DD8BEA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257800" y="298132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4444"/>
          </a:bodyPr>
          <a:lstStyle xmlns:a="http://schemas.openxmlformats.org/drawingml/2006/main">
            <a:defPPr algn="l">
              <a:defRPr sz="2250" b="1" i="0">
                <a:solidFill>
                  <a:srgbClr val="4A2713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2250" b="1" i="0">
                <a:solidFill>
                  <a:srgbClr val="4A2713"/>
                </a:solidFill>
                <a:latin typeface="DIN Condensed"/>
                <a:ea typeface="DIN Condensed"/>
                <a:cs typeface="DIN Condensed"/>
              </a:defRPr>
            </a:pPr>
            <a:r>
              <a:rPr sz="2250" b="1" i="0">
                <a:solidFill>
                  <a:srgbClr val="4A2713"/>
                </a:solidFill>
                <a:latin typeface="DIN Condensed"/>
                <a:ea typeface="DIN Condensed"/>
                <a:cs typeface="DIN Condensed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EF3925-D488-4785-A5F0-C6E34F64F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886450" y="2981325"/>
            <a:ext cx="219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6420"/>
          </a:bodyPr>
          <a:lstStyle xmlns:a="http://schemas.openxmlformats.org/drawingml/2006/main">
            <a:defPPr algn="l">
              <a:defRPr sz="2025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2025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pPr>
            <a:r>
              <a:rPr sz="2025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rPr>
              <a:t>WATCH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0D4955-F734-4C5D-B6E1-578D4C21B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096250" y="2990850"/>
            <a:ext cx="3143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0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pPr>
            <a:r>
              <a:rPr sz="1200" b="0" i="0">
                <a:solidFill>
                  <a:srgbClr val="10100E"/>
                </a:solidFill>
                <a:latin typeface="Avenir Next"/>
                <a:ea typeface="Avenir Next"/>
                <a:cs typeface="Avenir Next"/>
              </a:rPr>
              <a:t>Meet the character in a short, specific moment.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12C625-5944-4A45-B8A6-2FD20FE96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257800" y="3533775"/>
            <a:ext cx="6000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00E">
              <a:alpha val="3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E51239-0E1B-4AAB-B2C9-D7B8AC103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257800" y="3695700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4444"/>
          </a:bodyPr>
          <a:lstStyle xmlns:a="http://schemas.openxmlformats.org/drawingml/2006/main">
            <a:defPPr algn="l">
              <a:defRPr sz="2250" b="1" i="0">
                <a:solidFill>
                  <a:srgbClr val="4A2713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2250" b="1" i="0">
                <a:solidFill>
                  <a:srgbClr val="4A2713"/>
                </a:solidFill>
                <a:latin typeface="DIN Condensed"/>
                <a:ea typeface="DIN Condensed"/>
                <a:cs typeface="DIN Condensed"/>
              </a:defRPr>
            </a:pPr>
            <a:r>
              <a:rPr sz="2250" b="1" i="0">
                <a:solidFill>
                  <a:srgbClr val="4A2713"/>
                </a:solidFill>
                <a:latin typeface="DIN Condensed"/>
                <a:ea typeface="DIN Condensed"/>
                <a:cs typeface="DIN Condensed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E9C37D-A75A-4F5D-858A-CAEC220AA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886450" y="3695700"/>
            <a:ext cx="219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6420"/>
          </a:bodyPr>
          <a:lstStyle xmlns:a="http://schemas.openxmlformats.org/drawingml/2006/main">
            <a:defPPr algn="l">
              <a:defRPr sz="2025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2025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pPr>
            <a:r>
              <a:rPr sz="2025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rPr>
              <a:t>CREATE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1FE592-CC60-40D5-B33D-24E7F93C1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096250" y="3705225"/>
            <a:ext cx="3143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0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pPr>
            <a:r>
              <a:rPr sz="1200" b="0" i="0">
                <a:solidFill>
                  <a:srgbClr val="10100E"/>
                </a:solidFill>
                <a:latin typeface="Avenir Next"/>
                <a:ea typeface="Avenir Next"/>
                <a:cs typeface="Avenir Next"/>
              </a:rPr>
              <a:t>Submit a line, ritual, conflict or next episode idea.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A23A54-B8C1-43C4-8214-DD51F2ED2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257800" y="4248150"/>
            <a:ext cx="6000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00E">
              <a:alpha val="3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6CBCBE-5CE7-46B0-8A7F-A90D36E9E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257800" y="44100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4444"/>
          </a:bodyPr>
          <a:lstStyle xmlns:a="http://schemas.openxmlformats.org/drawingml/2006/main">
            <a:defPPr algn="l">
              <a:defRPr sz="2250" b="1" i="0">
                <a:solidFill>
                  <a:srgbClr val="4A2713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2250" b="1" i="0">
                <a:solidFill>
                  <a:srgbClr val="4A2713"/>
                </a:solidFill>
                <a:latin typeface="DIN Condensed"/>
                <a:ea typeface="DIN Condensed"/>
                <a:cs typeface="DIN Condensed"/>
              </a:defRPr>
            </a:pPr>
            <a:r>
              <a:rPr sz="2250" b="1" i="0">
                <a:solidFill>
                  <a:srgbClr val="4A2713"/>
                </a:solidFill>
                <a:latin typeface="DIN Condensed"/>
                <a:ea typeface="DIN Condensed"/>
                <a:cs typeface="DIN Condensed"/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062919-2BC9-4108-BA32-61D212462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886450" y="4410075"/>
            <a:ext cx="219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6420"/>
          </a:bodyPr>
          <a:lstStyle xmlns:a="http://schemas.openxmlformats.org/drawingml/2006/main">
            <a:defPPr algn="l">
              <a:defRPr sz="2025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2025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pPr>
            <a:r>
              <a:rPr sz="2025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rPr>
              <a:t>VOTE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77999C-72C6-4F7E-8910-1EF477FF5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096250" y="4419600"/>
            <a:ext cx="3143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0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pPr>
            <a:r>
              <a:rPr sz="1200" b="0" i="0">
                <a:solidFill>
                  <a:srgbClr val="10100E"/>
                </a:solidFill>
                <a:latin typeface="Avenir Next"/>
                <a:ea typeface="Avenir Next"/>
                <a:cs typeface="Avenir Next"/>
              </a:rPr>
              <a:t>Signal which ideas deserve another chapter.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3364D3B-4121-403C-B8B4-D0C962857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257800" y="4962525"/>
            <a:ext cx="6000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00E">
              <a:alpha val="3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8EAB6A-DCA1-4820-B6F7-0B52BAEF5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257800" y="5124450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4444"/>
          </a:bodyPr>
          <a:lstStyle xmlns:a="http://schemas.openxmlformats.org/drawingml/2006/main">
            <a:defPPr algn="l">
              <a:defRPr sz="2250" b="1" i="0">
                <a:solidFill>
                  <a:srgbClr val="4A2713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2250" b="1" i="0">
                <a:solidFill>
                  <a:srgbClr val="4A2713"/>
                </a:solidFill>
                <a:latin typeface="DIN Condensed"/>
                <a:ea typeface="DIN Condensed"/>
                <a:cs typeface="DIN Condensed"/>
              </a:defRPr>
            </a:pPr>
            <a:r>
              <a:rPr sz="2250" b="1" i="0">
                <a:solidFill>
                  <a:srgbClr val="4A2713"/>
                </a:solidFill>
                <a:latin typeface="DIN Condensed"/>
                <a:ea typeface="DIN Condensed"/>
                <a:cs typeface="DIN Condensed"/>
              </a:rPr>
              <a:t>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DA64B79-2968-42BC-A799-790C69366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886450" y="5124450"/>
            <a:ext cx="219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6420"/>
          </a:bodyPr>
          <a:lstStyle xmlns:a="http://schemas.openxmlformats.org/drawingml/2006/main">
            <a:defPPr algn="l">
              <a:defRPr sz="2025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2025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pPr>
            <a:r>
              <a:rPr sz="2025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rPr>
              <a:t>ENTER CANON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3ACCF06-CAC0-4F87-A5CA-0890A3982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096250" y="5133975"/>
            <a:ext cx="3143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0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6000"/>
              </a:lnSpc>
              <a:buNone/>
              <a:defRPr sz="1200" b="0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pPr>
            <a:r>
              <a:rPr sz="1200" b="0" i="0">
                <a:solidFill>
                  <a:srgbClr val="10100E"/>
                </a:solidFill>
                <a:latin typeface="Avenir Next"/>
                <a:ea typeface="Avenir Next"/>
                <a:cs typeface="Avenir Next"/>
              </a:rPr>
              <a:t>The strongest approved ideas become part of the world.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1D69405-A621-4451-BB17-3B2615716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257800" y="5676900"/>
            <a:ext cx="6000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00E">
              <a:alpha val="35000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C1B85F4-C063-4E57-A9AD-60D95F0C1BC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446b08990c48b1"/>
          <a:stretch xmlns:a="http://schemas.openxmlformats.org/drawingml/2006/main"/>
        </p:blipFill>
        <p:spPr>
          <a:xfrm xmlns:a="http://schemas.openxmlformats.org/drawingml/2006/main">
            <a:off x="9839325" y="444500"/>
            <a:ext cx="1466850" cy="977900"/>
          </a:xfrm>
          <a:prstGeom xmlns:a="http://schemas.openxmlformats.org/drawingml/2006/main" prst="rect">
            <a:avLst/>
          </a:prstGeom>
        </p:spPr>
      </p:pic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0EEF472-1FB8-4629-AC4A-01EF356F5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95300" y="6477000"/>
            <a:ext cx="11201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00E">
              <a:alpha val="5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907BE3B-45D4-4BF7-93D1-A63B9B416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95300" y="6562725"/>
            <a:ext cx="5048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675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675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pPr>
            <a:r>
              <a:rPr sz="675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rPr>
              <a:t>NOT REAL FANS / DIGITAL FAN EXPANSION CONCEPT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D0ADED6-D352-4CD1-B8FD-D1D195531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667500" y="6562725"/>
            <a:ext cx="3905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675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r">
              <a:lnSpc>
                <a:spcPct val="100000"/>
              </a:lnSpc>
              <a:buNone/>
              <a:defRPr sz="675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pPr>
            <a:r>
              <a:rPr sz="675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rPr>
              <a:t>CONCEPT ONLY / NO TEAM OR LEAGUE AFFILIATION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21A4A95-D79E-4094-AB43-620693B26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63300" y="6543675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750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r">
              <a:lnSpc>
                <a:spcPct val="100000"/>
              </a:lnSpc>
              <a:buNone/>
              <a:defRPr sz="750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pPr>
            <a:r>
              <a:rPr sz="750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12853423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7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0E16CDF-E857-4420-8FCF-F26F8CF09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14350" y="38100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 i="0">
                <a:solidFill>
                  <a:srgbClr val="FF4B23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FF4B23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FF4B23"/>
                </a:solidFill>
                <a:latin typeface="Avenir Next"/>
                <a:ea typeface="Avenir Next"/>
                <a:cs typeface="Avenir Next"/>
              </a:rPr>
              <a:t>THE PROGRAMMING RHYTHM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573A9F-EC03-4651-8584-6318F5E22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95300" y="685800"/>
            <a:ext cx="9810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5238"/>
          </a:bodyPr>
          <a:lstStyle xmlns:a="http://schemas.openxmlformats.org/drawingml/2006/main">
            <a:defPPr algn="l">
              <a:defRPr sz="4200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4200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pPr>
            <a:r>
              <a:rPr sz="4200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rPr>
              <a:t>A SEASON, NOT A SINGLE POST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BDF987-013E-49C4-8D88-B57933D3A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23875" y="1390650"/>
            <a:ext cx="8096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575" b="0" i="1">
                <a:solidFill>
                  <a:srgbClr val="4A2713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575" b="0" i="1">
                <a:solidFill>
                  <a:srgbClr val="4A2713"/>
                </a:solidFill>
                <a:latin typeface="Georgia"/>
                <a:ea typeface="Georgia"/>
                <a:cs typeface="Georgia"/>
              </a:defRPr>
            </a:pPr>
            <a:r>
              <a:rPr sz="1575" b="0" i="1">
                <a:solidFill>
                  <a:srgbClr val="4A2713"/>
                </a:solidFill>
                <a:latin typeface="Georgia"/>
                <a:ea typeface="Georgia"/>
                <a:cs typeface="Georgia"/>
              </a:rPr>
              <a:t>Each week can move through distinct moments while preserving one continuous life.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DC8334-B5CE-4473-93F3-BBF3D2725A0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6ab3392a9a4351"/>
          <a:srcRect xmlns:a="http://schemas.openxmlformats.org/drawingml/2006/main" l="18065" t="0" r="1806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14350" y="2057400"/>
            <a:ext cx="2609850" cy="27241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7B7122-496F-4BFF-8D9C-AD5BF19FA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14350" y="4781550"/>
            <a:ext cx="26098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2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C19D37-0F05-4ED8-A709-BF863E612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14350" y="5010150"/>
            <a:ext cx="2609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2593"/>
          </a:bodyPr>
          <a:lstStyle xmlns:a="http://schemas.openxmlformats.org/drawingml/2006/main">
            <a:defPPr algn="l">
              <a:defRPr sz="2025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2025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pPr>
            <a:r>
              <a:rPr sz="2025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rPr>
              <a:t>REACTION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F69F45-66A0-4A7C-9173-B2742EA75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14350" y="5391150"/>
            <a:ext cx="26098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125" b="0" i="0">
                <a:solidFill>
                  <a:srgbClr val="756E64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25" b="0" i="0">
                <a:solidFill>
                  <a:srgbClr val="756E64"/>
                </a:solidFill>
                <a:latin typeface="Avenir Next"/>
                <a:ea typeface="Avenir Next"/>
                <a:cs typeface="Avenir Next"/>
              </a:defRPr>
            </a:pPr>
            <a:r>
              <a:rPr sz="1125" b="0" i="0">
                <a:solidFill>
                  <a:srgbClr val="756E64"/>
                </a:solidFill>
                <a:latin typeface="Avenir Next"/>
                <a:ea typeface="Avenir Next"/>
                <a:cs typeface="Avenir Next"/>
              </a:rPr>
              <a:t>A sharp response to the last result.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246046-0ED7-49E8-AE8F-572D78C1510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eba55a64344ca2"/>
          <a:srcRect xmlns:a="http://schemas.openxmlformats.org/drawingml/2006/main" l="18065" t="0" r="1806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352800" y="2057400"/>
            <a:ext cx="2609850" cy="2724150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202372-C354-4C55-97CA-46AACF487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352800" y="4781550"/>
            <a:ext cx="26098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A271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06387C-DC25-4BC3-B581-0198C25F8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352800" y="5010150"/>
            <a:ext cx="2609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2593"/>
          </a:bodyPr>
          <a:lstStyle xmlns:a="http://schemas.openxmlformats.org/drawingml/2006/main">
            <a:defPPr algn="l">
              <a:defRPr sz="2025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2025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pPr>
            <a:r>
              <a:rPr sz="2025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rPr>
              <a:t>ROUTINE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E6D1B5-A101-4F40-B7F2-9B3FC0787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352800" y="5391150"/>
            <a:ext cx="26098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125" b="0" i="0">
                <a:solidFill>
                  <a:srgbClr val="756E64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25" b="0" i="0">
                <a:solidFill>
                  <a:srgbClr val="756E64"/>
                </a:solidFill>
                <a:latin typeface="Avenir Next"/>
                <a:ea typeface="Avenir Next"/>
                <a:cs typeface="Avenir Next"/>
              </a:defRPr>
            </a:pPr>
            <a:r>
              <a:rPr sz="1125" b="0" i="0">
                <a:solidFill>
                  <a:srgbClr val="756E64"/>
                </a:solidFill>
                <a:latin typeface="Avenir Next"/>
                <a:ea typeface="Avenir Next"/>
                <a:cs typeface="Avenir Next"/>
              </a:rPr>
              <a:t>The local life that makes the character familiar.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4FA417-48C6-401E-B7CA-EC10E36F4A6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8f3fbd1f3148ef"/>
          <a:srcRect xmlns:a="http://schemas.openxmlformats.org/drawingml/2006/main" l="22913" t="0" r="2291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91250" y="2057400"/>
            <a:ext cx="2609850" cy="2724150"/>
          </a:xfrm>
          <a:prstGeom xmlns:a="http://schemas.openxmlformats.org/drawingml/2006/main" prst="rect">
            <a:avLst/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0EE985-FA76-4E5D-993E-CC6F725F4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191250" y="4781550"/>
            <a:ext cx="26098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2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EF13C6-7FF3-4A5A-A517-2B1E18B81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191250" y="5010150"/>
            <a:ext cx="2609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2593"/>
          </a:bodyPr>
          <a:lstStyle xmlns:a="http://schemas.openxmlformats.org/drawingml/2006/main">
            <a:defPPr algn="l">
              <a:defRPr sz="2025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2025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pPr>
            <a:r>
              <a:rPr sz="2025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rPr>
              <a:t>RELATIONSHIP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DDB6AC-B5F5-4025-8925-A1EA07373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191250" y="5391150"/>
            <a:ext cx="26098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125" b="0" i="0">
                <a:solidFill>
                  <a:srgbClr val="756E64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25" b="0" i="0">
                <a:solidFill>
                  <a:srgbClr val="756E64"/>
                </a:solidFill>
                <a:latin typeface="Avenir Next"/>
                <a:ea typeface="Avenir Next"/>
                <a:cs typeface="Avenir Next"/>
              </a:defRPr>
            </a:pPr>
            <a:r>
              <a:rPr sz="1125" b="0" i="0">
                <a:solidFill>
                  <a:srgbClr val="756E64"/>
                </a:solidFill>
                <a:latin typeface="Avenir Next"/>
                <a:ea typeface="Avenir Next"/>
                <a:cs typeface="Avenir Next"/>
              </a:rPr>
              <a:t>People around the character gain history too.</a:t>
            </a:r>
          </a:p>
        </p:txBody>
      </p:sp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6200FB-DDE9-46ED-A49E-9ACF2E6C67E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9662c6da0243f1"/>
          <a:srcRect xmlns:a="http://schemas.openxmlformats.org/drawingml/2006/main" l="22913" t="0" r="2291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029700" y="2057400"/>
            <a:ext cx="2609850" cy="2724150"/>
          </a:xfrm>
          <a:prstGeom xmlns:a="http://schemas.openxmlformats.org/drawingml/2006/main" prst="rect">
            <a:avLst/>
          </a:prstGeom>
        </p:spPr>
      </p:pic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B6CF66-9F56-4CC1-A060-08B614C9D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029700" y="4781550"/>
            <a:ext cx="26098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A271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B25F7D-1F67-4E04-A5DE-4C03D9ADD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029700" y="5010150"/>
            <a:ext cx="2609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2593"/>
          </a:bodyPr>
          <a:lstStyle xmlns:a="http://schemas.openxmlformats.org/drawingml/2006/main">
            <a:defPPr algn="l">
              <a:defRPr sz="2025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2025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pPr>
            <a:r>
              <a:rPr sz="2025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rPr>
              <a:t>CONSEQUENCE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666E42-5E8A-416A-9A8D-CF014D61F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029700" y="5391150"/>
            <a:ext cx="26098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125" b="0" i="0">
                <a:solidFill>
                  <a:srgbClr val="756E64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25" b="0" i="0">
                <a:solidFill>
                  <a:srgbClr val="756E64"/>
                </a:solidFill>
                <a:latin typeface="Avenir Next"/>
                <a:ea typeface="Avenir Next"/>
                <a:cs typeface="Avenir Next"/>
              </a:defRPr>
            </a:pPr>
            <a:r>
              <a:rPr sz="1125" b="0" i="0">
                <a:solidFill>
                  <a:srgbClr val="756E64"/>
                </a:solidFill>
                <a:latin typeface="Avenir Next"/>
                <a:ea typeface="Avenir Next"/>
                <a:cs typeface="Avenir Next"/>
              </a:rPr>
              <a:t>A choice creates the next story beat.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0F0A275-139C-49AA-96AC-9B0A6E035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95300" y="6477000"/>
            <a:ext cx="11201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00E">
              <a:alpha val="5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5771333-AA36-4484-879D-D8DCC6D80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95300" y="6562725"/>
            <a:ext cx="5048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675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675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pPr>
            <a:r>
              <a:rPr sz="675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rPr>
              <a:t>NOT REAL FANS / DIGITAL FAN EXPANSION CONCEPT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21786F3-6F56-47DF-991E-99F2B92B8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667500" y="6562725"/>
            <a:ext cx="3905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675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r">
              <a:lnSpc>
                <a:spcPct val="100000"/>
              </a:lnSpc>
              <a:buNone/>
              <a:defRPr sz="675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pPr>
            <a:r>
              <a:rPr sz="675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rPr>
              <a:t>CONCEPT ONLY / NO TEAM OR LEAGUE AFFILIATION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7344691-5940-4886-A522-3DA1A6117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63300" y="6543675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750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r">
              <a:lnSpc>
                <a:spcPct val="100000"/>
              </a:lnSpc>
              <a:buNone/>
              <a:defRPr sz="750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pPr>
            <a:r>
              <a:rPr sz="750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93182989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0100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9920B131-142E-490A-B9F8-B223E6CFD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14350" y="38100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 i="0">
                <a:solidFill>
                  <a:srgbClr val="FF4B23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FF4B23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FF4B23"/>
                </a:solidFill>
                <a:latin typeface="Avenir Next"/>
                <a:ea typeface="Avenir Next"/>
                <a:cs typeface="Avenir Next"/>
              </a:rPr>
              <a:t>THE CHARACTER NETWORK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4EBC79-32C8-47A7-8089-25D0A06CB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95300" y="685800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9359"/>
          </a:bodyPr>
          <a:lstStyle xmlns:a="http://schemas.openxmlformats.org/drawingml/2006/main">
            <a:defPPr algn="l">
              <a:defRPr sz="3900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3900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defRPr>
            </a:pPr>
            <a:r>
              <a:rPr sz="3900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rPr>
              <a:t>FIVE CHARACTERS, ONE SHARED SYSTEM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5A323B-5860-4526-8AB4-35F03EACB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23875" y="1381125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575" b="0" i="1">
                <a:solidFill>
                  <a:srgbClr val="A8B2A2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575" b="0" i="1">
                <a:solidFill>
                  <a:srgbClr val="A8B2A2"/>
                </a:solidFill>
                <a:latin typeface="Georgia"/>
                <a:ea typeface="Georgia"/>
                <a:cs typeface="Georgia"/>
              </a:defRPr>
            </a:pPr>
            <a:r>
              <a:rPr sz="1575" b="0" i="1">
                <a:solidFill>
                  <a:srgbClr val="A8B2A2"/>
                </a:solidFill>
                <a:latin typeface="Georgia"/>
                <a:ea typeface="Georgia"/>
                <a:cs typeface="Georgia"/>
              </a:rPr>
              <a:t>Each local keeps a distinct look and point of view. The same continuity rules hold the larger world together.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33E675-E4EE-4B5F-84EF-83179F839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81050" y="1924050"/>
            <a:ext cx="3048000" cy="1724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AEAD2F-FE09-458E-B53F-D0DEE48D7D7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793657aefc47e0"/>
          <a:stretch xmlns:a="http://schemas.openxmlformats.org/drawingml/2006/main"/>
        </p:blipFill>
        <p:spPr>
          <a:xfrm xmlns:a="http://schemas.openxmlformats.org/drawingml/2006/main">
            <a:off x="781050" y="1924277"/>
            <a:ext cx="3048000" cy="1723571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42BFF6-8626-4AF8-A186-68FA33C21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81050" y="3648075"/>
            <a:ext cx="304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2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335D28-9E49-491B-AC80-7F3169545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81050" y="3762375"/>
            <a:ext cx="304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1667"/>
          </a:bodyPr>
          <a:lstStyle xmlns:a="http://schemas.openxmlformats.org/drawingml/2006/main">
            <a:defPPr algn="ctr">
              <a:defRPr sz="1500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ctr">
              <a:lnSpc>
                <a:spcPct val="100000"/>
              </a:lnSpc>
              <a:buNone/>
              <a:defRPr sz="1500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defRPr>
            </a:pPr>
            <a:r>
              <a:rPr sz="1500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rPr>
              <a:t>CLEVELAND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FAEDDF-1550-42F3-B463-6B3E6B694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81050" y="3990975"/>
            <a:ext cx="3048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825" b="1" i="0">
                <a:solidFill>
                  <a:srgbClr val="FF4B23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ctr">
              <a:lnSpc>
                <a:spcPct val="100000"/>
              </a:lnSpc>
              <a:buNone/>
              <a:defRPr sz="825" b="1" i="0">
                <a:solidFill>
                  <a:srgbClr val="FF4B23"/>
                </a:solidFill>
                <a:latin typeface="Avenir Next"/>
                <a:ea typeface="Avenir Next"/>
                <a:cs typeface="Avenir Next"/>
              </a:defRPr>
            </a:pPr>
            <a:r>
              <a:rPr sz="825" b="1" i="0">
                <a:solidFill>
                  <a:srgbClr val="FF4B23"/>
                </a:solidFill>
                <a:latin typeface="Avenir Next"/>
                <a:ea typeface="Avenir Next"/>
                <a:cs typeface="Avenir Next"/>
              </a:rPr>
              <a:t>Daz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4B6CFE-40D0-4507-9552-E405866B6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572000" y="1924050"/>
            <a:ext cx="3048000" cy="1724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C262C9-E54A-4534-9159-7C79B6D672C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97cad873314c5a"/>
          <a:stretch xmlns:a="http://schemas.openxmlformats.org/drawingml/2006/main"/>
        </p:blipFill>
        <p:spPr>
          <a:xfrm xmlns:a="http://schemas.openxmlformats.org/drawingml/2006/main">
            <a:off x="4572000" y="1924277"/>
            <a:ext cx="3048000" cy="1723571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AE4C21-00B7-406C-ADF8-92DD38E73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572000" y="3648075"/>
            <a:ext cx="304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B2A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833D24-CB49-413C-A1DE-5AEE1E0AB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572000" y="3762375"/>
            <a:ext cx="304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1667"/>
          </a:bodyPr>
          <a:lstStyle xmlns:a="http://schemas.openxmlformats.org/drawingml/2006/main">
            <a:defPPr algn="ctr">
              <a:defRPr sz="1500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ctr">
              <a:lnSpc>
                <a:spcPct val="100000"/>
              </a:lnSpc>
              <a:buNone/>
              <a:defRPr sz="1500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defRPr>
            </a:pPr>
            <a:r>
              <a:rPr sz="1500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rPr>
              <a:t>NEW ORLEANS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76A6EB-640B-4DF7-987E-BD2E80DD1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572000" y="3990975"/>
            <a:ext cx="3048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825" b="1" i="0">
                <a:solidFill>
                  <a:srgbClr val="A8B2A2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ctr">
              <a:lnSpc>
                <a:spcPct val="100000"/>
              </a:lnSpc>
              <a:buNone/>
              <a:defRPr sz="825" b="1" i="0">
                <a:solidFill>
                  <a:srgbClr val="A8B2A2"/>
                </a:solidFill>
                <a:latin typeface="Avenir Next"/>
                <a:ea typeface="Avenir Next"/>
                <a:cs typeface="Avenir Next"/>
              </a:defRPr>
            </a:pPr>
            <a:r>
              <a:rPr sz="825" b="1" i="0">
                <a:solidFill>
                  <a:srgbClr val="A8B2A2"/>
                </a:solidFill>
                <a:latin typeface="Avenir Next"/>
                <a:ea typeface="Avenir Next"/>
                <a:cs typeface="Avenir Next"/>
              </a:rPr>
              <a:t>Visual direction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21BCD7-9EDC-46B8-8893-DBB3042D9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362950" y="1924050"/>
            <a:ext cx="3048000" cy="1724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5E218E-BA9C-4EB2-9B2F-284EBFC355D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30b5d2c4f14936"/>
          <a:stretch xmlns:a="http://schemas.openxmlformats.org/drawingml/2006/main"/>
        </p:blipFill>
        <p:spPr>
          <a:xfrm xmlns:a="http://schemas.openxmlformats.org/drawingml/2006/main">
            <a:off x="8362950" y="1924277"/>
            <a:ext cx="3048000" cy="1723571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33987B-08B4-4269-887E-DC28B4151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362950" y="3648075"/>
            <a:ext cx="304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B2A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B28E7A-F25C-48F4-9620-2221F5AA1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362950" y="3762375"/>
            <a:ext cx="304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1667"/>
          </a:bodyPr>
          <a:lstStyle xmlns:a="http://schemas.openxmlformats.org/drawingml/2006/main">
            <a:defPPr algn="ctr">
              <a:defRPr sz="1500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ctr">
              <a:lnSpc>
                <a:spcPct val="100000"/>
              </a:lnSpc>
              <a:buNone/>
              <a:defRPr sz="1500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defRPr>
            </a:pPr>
            <a:r>
              <a:rPr sz="1500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rPr>
              <a:t>LOS ANGELES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7F204A-18C0-4A3B-9ECC-1C8B088B6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362950" y="3990975"/>
            <a:ext cx="3048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825" b="1" i="0">
                <a:solidFill>
                  <a:srgbClr val="A8B2A2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ctr">
              <a:lnSpc>
                <a:spcPct val="100000"/>
              </a:lnSpc>
              <a:buNone/>
              <a:defRPr sz="825" b="1" i="0">
                <a:solidFill>
                  <a:srgbClr val="A8B2A2"/>
                </a:solidFill>
                <a:latin typeface="Avenir Next"/>
                <a:ea typeface="Avenir Next"/>
                <a:cs typeface="Avenir Next"/>
              </a:defRPr>
            </a:pPr>
            <a:r>
              <a:rPr sz="825" b="1" i="0">
                <a:solidFill>
                  <a:srgbClr val="A8B2A2"/>
                </a:solidFill>
                <a:latin typeface="Avenir Next"/>
                <a:ea typeface="Avenir Next"/>
                <a:cs typeface="Avenir Next"/>
              </a:rPr>
              <a:t>Visual direction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15D29E-E874-42B2-8766-6405DFDC2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76525" y="4124325"/>
            <a:ext cx="3048000" cy="1724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B7300AC-AEDF-4ADA-9521-63B5BD24CB1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0a318fea274c83"/>
          <a:stretch xmlns:a="http://schemas.openxmlformats.org/drawingml/2006/main"/>
        </p:blipFill>
        <p:spPr>
          <a:xfrm xmlns:a="http://schemas.openxmlformats.org/drawingml/2006/main">
            <a:off x="2676525" y="4124552"/>
            <a:ext cx="3048000" cy="1723571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5FE3435-741B-40A0-A0EB-D694B7070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76525" y="5848350"/>
            <a:ext cx="304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B2A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0027191-14C2-414D-A77A-A2A6B574C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76525" y="5962650"/>
            <a:ext cx="304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1667"/>
          </a:bodyPr>
          <a:lstStyle xmlns:a="http://schemas.openxmlformats.org/drawingml/2006/main">
            <a:defPPr algn="ctr">
              <a:defRPr sz="1500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ctr">
              <a:lnSpc>
                <a:spcPct val="100000"/>
              </a:lnSpc>
              <a:buNone/>
              <a:defRPr sz="1500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defRPr>
            </a:pPr>
            <a:r>
              <a:rPr sz="1500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rPr>
              <a:t>TAMPA BAY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C336B82-EBEB-422F-865A-5FC405CB2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676525" y="6191250"/>
            <a:ext cx="3048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825" b="1" i="0">
                <a:solidFill>
                  <a:srgbClr val="A8B2A2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ctr">
              <a:lnSpc>
                <a:spcPct val="100000"/>
              </a:lnSpc>
              <a:buNone/>
              <a:defRPr sz="825" b="1" i="0">
                <a:solidFill>
                  <a:srgbClr val="A8B2A2"/>
                </a:solidFill>
                <a:latin typeface="Avenir Next"/>
                <a:ea typeface="Avenir Next"/>
                <a:cs typeface="Avenir Next"/>
              </a:defRPr>
            </a:pPr>
            <a:r>
              <a:rPr sz="825" b="1" i="0">
                <a:solidFill>
                  <a:srgbClr val="A8B2A2"/>
                </a:solidFill>
                <a:latin typeface="Avenir Next"/>
                <a:ea typeface="Avenir Next"/>
                <a:cs typeface="Avenir Next"/>
              </a:rPr>
              <a:t>Visual direction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8F69414-0B34-43E8-A135-9FAF28F93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67475" y="4124325"/>
            <a:ext cx="3048000" cy="1724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9E6D541-2FC0-4960-BE36-11F928451D6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c9ddd5fe904c18"/>
          <a:stretch xmlns:a="http://schemas.openxmlformats.org/drawingml/2006/main"/>
        </p:blipFill>
        <p:spPr>
          <a:xfrm xmlns:a="http://schemas.openxmlformats.org/drawingml/2006/main">
            <a:off x="6467475" y="4124552"/>
            <a:ext cx="3048000" cy="1723571"/>
          </a:xfrm>
          <a:prstGeom xmlns:a="http://schemas.openxmlformats.org/drawingml/2006/main" prst="rect">
            <a:avLst/>
          </a:prstGeom>
        </p:spPr>
      </p:pic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05A1A39-3EB3-4AB5-884F-263740744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67475" y="5848350"/>
            <a:ext cx="304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B2A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935B2DA-4972-454E-B4D5-1D2E8B620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67475" y="5962650"/>
            <a:ext cx="304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1667"/>
          </a:bodyPr>
          <a:lstStyle xmlns:a="http://schemas.openxmlformats.org/drawingml/2006/main">
            <a:defPPr algn="ctr">
              <a:defRPr sz="1500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ctr">
              <a:lnSpc>
                <a:spcPct val="100000"/>
              </a:lnSpc>
              <a:buNone/>
              <a:defRPr sz="1500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defRPr>
            </a:pPr>
            <a:r>
              <a:rPr sz="1500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rPr>
              <a:t>SAN FRANCISCO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7B17605-B940-48C9-AA5F-DE5E715D9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467475" y="6191250"/>
            <a:ext cx="3048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825" b="1" i="0">
                <a:solidFill>
                  <a:srgbClr val="A8B2A2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ctr">
              <a:lnSpc>
                <a:spcPct val="100000"/>
              </a:lnSpc>
              <a:buNone/>
              <a:defRPr sz="825" b="1" i="0">
                <a:solidFill>
                  <a:srgbClr val="A8B2A2"/>
                </a:solidFill>
                <a:latin typeface="Avenir Next"/>
                <a:ea typeface="Avenir Next"/>
                <a:cs typeface="Avenir Next"/>
              </a:defRPr>
            </a:pPr>
            <a:r>
              <a:rPr sz="825" b="1" i="0">
                <a:solidFill>
                  <a:srgbClr val="A8B2A2"/>
                </a:solidFill>
                <a:latin typeface="Avenir Next"/>
                <a:ea typeface="Avenir Next"/>
                <a:cs typeface="Avenir Next"/>
              </a:rPr>
              <a:t>Visual direction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10DE1FE-47A6-4A39-A442-6E1C0437D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95300" y="6477000"/>
            <a:ext cx="11201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8DB">
              <a:alpha val="5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4E76850-CF12-4FBB-B3E9-2C1D66B53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95300" y="6562725"/>
            <a:ext cx="5048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675" b="1" i="0">
                <a:solidFill>
                  <a:srgbClr val="F0E8D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675" b="1" i="0">
                <a:solidFill>
                  <a:srgbClr val="F0E8DB"/>
                </a:solidFill>
                <a:latin typeface="Avenir Next"/>
                <a:ea typeface="Avenir Next"/>
                <a:cs typeface="Avenir Next"/>
              </a:defRPr>
            </a:pPr>
            <a:r>
              <a:rPr sz="675" b="1" i="0">
                <a:solidFill>
                  <a:srgbClr val="F0E8DB"/>
                </a:solidFill>
                <a:latin typeface="Avenir Next"/>
                <a:ea typeface="Avenir Next"/>
                <a:cs typeface="Avenir Next"/>
              </a:rPr>
              <a:t>NOT REAL FANS / DIGITAL FAN EXPANSION CONCEPT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06A1CB7-6B07-44CB-988B-5BA045138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667500" y="6562725"/>
            <a:ext cx="3905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675" b="1" i="0">
                <a:solidFill>
                  <a:srgbClr val="F0E8D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r">
              <a:lnSpc>
                <a:spcPct val="100000"/>
              </a:lnSpc>
              <a:buNone/>
              <a:defRPr sz="675" b="1" i="0">
                <a:solidFill>
                  <a:srgbClr val="F0E8DB"/>
                </a:solidFill>
                <a:latin typeface="Avenir Next"/>
                <a:ea typeface="Avenir Next"/>
                <a:cs typeface="Avenir Next"/>
              </a:defRPr>
            </a:pPr>
            <a:r>
              <a:rPr sz="675" b="1" i="0">
                <a:solidFill>
                  <a:srgbClr val="F0E8DB"/>
                </a:solidFill>
                <a:latin typeface="Avenir Next"/>
                <a:ea typeface="Avenir Next"/>
                <a:cs typeface="Avenir Next"/>
              </a:rPr>
              <a:t>CONCEPT ONLY / NO TEAM OR LEAGUE AFFILIATION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61768B33-BF24-4EA8-8312-C36C69F35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63300" y="6543675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750" b="1" i="0">
                <a:solidFill>
                  <a:srgbClr val="F0E8D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r">
              <a:lnSpc>
                <a:spcPct val="100000"/>
              </a:lnSpc>
              <a:buNone/>
              <a:defRPr sz="750" b="1" i="0">
                <a:solidFill>
                  <a:srgbClr val="F0E8DB"/>
                </a:solidFill>
                <a:latin typeface="Avenir Next"/>
                <a:ea typeface="Avenir Next"/>
                <a:cs typeface="Avenir Next"/>
              </a:defRPr>
            </a:pPr>
            <a:r>
              <a:rPr sz="750" b="1" i="0">
                <a:solidFill>
                  <a:srgbClr val="F0E8DB"/>
                </a:solidFill>
                <a:latin typeface="Avenir Next"/>
                <a:ea typeface="Avenir Next"/>
                <a:cs typeface="Avenir Next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90455872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7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75B2C38-5051-4601-8EEE-1A4E2D8E4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14350" y="38100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 i="0">
                <a:solidFill>
                  <a:srgbClr val="FF4B23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FF4B23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FF4B23"/>
                </a:solidFill>
                <a:latin typeface="Avenir Next"/>
                <a:ea typeface="Avenir Next"/>
                <a:cs typeface="Avenir Next"/>
              </a:rPr>
              <a:t>HOW IT GETS MADE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25A1AF-92CD-4919-8C37-4004F7DDC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95300" y="685800"/>
            <a:ext cx="1066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3750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3750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pPr>
            <a:r>
              <a:rPr sz="3750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rPr>
              <a:t>ONE CHARACTER KIT BECOMES A WEEK OF CONTENT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8D08DE-7248-4FB5-8FCF-D551005BA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23875" y="1400175"/>
            <a:ext cx="10668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500" b="0" i="1">
                <a:solidFill>
                  <a:srgbClr val="4A2713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500" b="0" i="1">
                <a:solidFill>
                  <a:srgbClr val="4A2713"/>
                </a:solidFill>
                <a:latin typeface="Georgia"/>
                <a:ea typeface="Georgia"/>
                <a:cs typeface="Georgia"/>
              </a:defRPr>
            </a:pPr>
            <a:r>
              <a:rPr sz="1500" b="0" i="1">
                <a:solidFill>
                  <a:srgbClr val="4A2713"/>
                </a:solidFill>
                <a:latin typeface="Georgia"/>
                <a:ea typeface="Georgia"/>
                <a:cs typeface="Georgia"/>
              </a:rPr>
              <a:t>The workflow is repeatable because each post starts from the same locked identity, then adds one new story beat.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66DB7D-7934-42B1-90EB-A316EAE87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14350" y="2152650"/>
            <a:ext cx="514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6774"/>
          </a:bodyPr>
          <a:lstStyle xmlns:a="http://schemas.openxmlformats.org/drawingml/2006/main">
            <a:defPPr algn="l">
              <a:defRPr sz="2325" b="1" i="0">
                <a:solidFill>
                  <a:srgbClr val="FF4B23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2325" b="1" i="0">
                <a:solidFill>
                  <a:srgbClr val="FF4B23"/>
                </a:solidFill>
                <a:latin typeface="DIN Condensed"/>
                <a:ea typeface="DIN Condensed"/>
                <a:cs typeface="DIN Condensed"/>
              </a:defRPr>
            </a:pPr>
            <a:r>
              <a:rPr sz="2325" b="1" i="0">
                <a:solidFill>
                  <a:srgbClr val="FF4B23"/>
                </a:solidFill>
                <a:latin typeface="DIN Condensed"/>
                <a:ea typeface="DIN Condensed"/>
                <a:cs typeface="DIN Condensed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107794-DF11-4BA2-84A3-02FF246E0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81100" y="2162175"/>
            <a:ext cx="4476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3333"/>
          </a:bodyPr>
          <a:lstStyle xmlns:a="http://schemas.openxmlformats.org/drawingml/2006/main">
            <a:defPPr algn="l">
              <a:defRPr sz="1875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875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pPr>
            <a:r>
              <a:rPr sz="1875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rPr>
              <a:t>LOCK THE CHARACTER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67A89D-F88F-4794-8ACD-BA79CB17A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81100" y="2486025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0" i="0">
                <a:solidFill>
                  <a:srgbClr val="756E64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0" i="0">
                <a:solidFill>
                  <a:srgbClr val="756E64"/>
                </a:solidFill>
                <a:latin typeface="Avenir Next"/>
                <a:ea typeface="Avenir Next"/>
                <a:cs typeface="Avenir Next"/>
              </a:defRPr>
            </a:pPr>
            <a:r>
              <a:rPr sz="1200" b="0" i="0">
                <a:solidFill>
                  <a:srgbClr val="756E64"/>
                </a:solidFill>
                <a:latin typeface="Avenir Next"/>
                <a:ea typeface="Avenir Next"/>
                <a:cs typeface="Avenir Next"/>
              </a:rPr>
              <a:t>Reference sheet, voice, relationships and boundaries.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0BD9E5-44C2-42FD-A7E0-9158F8416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14350" y="2933700"/>
            <a:ext cx="5619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00E">
              <a:alpha val="2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CBDAEB-6E74-4BED-8578-D849F70A6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14350" y="3114675"/>
            <a:ext cx="514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6774"/>
          </a:bodyPr>
          <a:lstStyle xmlns:a="http://schemas.openxmlformats.org/drawingml/2006/main">
            <a:defPPr algn="l">
              <a:defRPr sz="2325" b="1" i="0">
                <a:solidFill>
                  <a:srgbClr val="FF4B23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2325" b="1" i="0">
                <a:solidFill>
                  <a:srgbClr val="FF4B23"/>
                </a:solidFill>
                <a:latin typeface="DIN Condensed"/>
                <a:ea typeface="DIN Condensed"/>
                <a:cs typeface="DIN Condensed"/>
              </a:defRPr>
            </a:pPr>
            <a:r>
              <a:rPr sz="2325" b="1" i="0">
                <a:solidFill>
                  <a:srgbClr val="FF4B23"/>
                </a:solidFill>
                <a:latin typeface="DIN Condensed"/>
                <a:ea typeface="DIN Condensed"/>
                <a:cs typeface="DIN Condensed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C94DA0-7280-4432-98D6-6D6CC578A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81100" y="3124200"/>
            <a:ext cx="4476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3333"/>
          </a:bodyPr>
          <a:lstStyle xmlns:a="http://schemas.openxmlformats.org/drawingml/2006/main">
            <a:defPPr algn="l">
              <a:defRPr sz="1875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875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pPr>
            <a:r>
              <a:rPr sz="1875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rPr>
              <a:t>WRITE THE BEAT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E35886-2A41-4854-9C02-D986AB587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81100" y="344805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0" i="0">
                <a:solidFill>
                  <a:srgbClr val="756E64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0" i="0">
                <a:solidFill>
                  <a:srgbClr val="756E64"/>
                </a:solidFill>
                <a:latin typeface="Avenir Next"/>
                <a:ea typeface="Avenir Next"/>
                <a:cs typeface="Avenir Next"/>
              </a:defRPr>
            </a:pPr>
            <a:r>
              <a:rPr sz="1200" b="0" i="0">
                <a:solidFill>
                  <a:srgbClr val="756E64"/>
                </a:solidFill>
                <a:latin typeface="Avenir Next"/>
                <a:ea typeface="Avenir Next"/>
                <a:cs typeface="Avenir Next"/>
              </a:rPr>
              <a:t>One local truth, one emotional turn and one open loop.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393A05-6C60-42B1-B735-B819AE461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14350" y="3895725"/>
            <a:ext cx="5619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00E">
              <a:alpha val="2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33FAD5-BD68-4BB8-A065-03DFDBD3D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14350" y="4076700"/>
            <a:ext cx="514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6774"/>
          </a:bodyPr>
          <a:lstStyle xmlns:a="http://schemas.openxmlformats.org/drawingml/2006/main">
            <a:defPPr algn="l">
              <a:defRPr sz="2325" b="1" i="0">
                <a:solidFill>
                  <a:srgbClr val="FF4B23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2325" b="1" i="0">
                <a:solidFill>
                  <a:srgbClr val="FF4B23"/>
                </a:solidFill>
                <a:latin typeface="DIN Condensed"/>
                <a:ea typeface="DIN Condensed"/>
                <a:cs typeface="DIN Condensed"/>
              </a:defRPr>
            </a:pPr>
            <a:r>
              <a:rPr sz="2325" b="1" i="0">
                <a:solidFill>
                  <a:srgbClr val="FF4B23"/>
                </a:solidFill>
                <a:latin typeface="DIN Condensed"/>
                <a:ea typeface="DIN Condensed"/>
                <a:cs typeface="DIN Condensed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A89C29-7AFA-4B61-AD24-2E37FE15B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81100" y="4086225"/>
            <a:ext cx="4476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3333"/>
          </a:bodyPr>
          <a:lstStyle xmlns:a="http://schemas.openxmlformats.org/drawingml/2006/main">
            <a:defPPr algn="l">
              <a:defRPr sz="1875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875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pPr>
            <a:r>
              <a:rPr sz="1875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rPr>
              <a:t>BUILD THE MOMENT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726CEB-EE7B-4E45-BC58-377188376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81100" y="4410075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0" i="0">
                <a:solidFill>
                  <a:srgbClr val="756E64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0" i="0">
                <a:solidFill>
                  <a:srgbClr val="756E64"/>
                </a:solidFill>
                <a:latin typeface="Avenir Next"/>
                <a:ea typeface="Avenir Next"/>
                <a:cs typeface="Avenir Next"/>
              </a:defRPr>
            </a:pPr>
            <a:r>
              <a:rPr sz="1200" b="0" i="0">
                <a:solidFill>
                  <a:srgbClr val="756E64"/>
                </a:solidFill>
                <a:latin typeface="Avenir Next"/>
                <a:ea typeface="Avenir Next"/>
                <a:cs typeface="Avenir Next"/>
              </a:rPr>
              <a:t>Still, reel, reaction or reply—using the same identity.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EE2701-FD10-45CF-80D2-EFC3E0352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14350" y="4857750"/>
            <a:ext cx="5619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00E">
              <a:alpha val="2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09CBFD-AA12-4D0D-96E6-616E48F85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14350" y="5038725"/>
            <a:ext cx="5143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6774"/>
          </a:bodyPr>
          <a:lstStyle xmlns:a="http://schemas.openxmlformats.org/drawingml/2006/main">
            <a:defPPr algn="l">
              <a:defRPr sz="2325" b="1" i="0">
                <a:solidFill>
                  <a:srgbClr val="FF4B23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2325" b="1" i="0">
                <a:solidFill>
                  <a:srgbClr val="FF4B23"/>
                </a:solidFill>
                <a:latin typeface="DIN Condensed"/>
                <a:ea typeface="DIN Condensed"/>
                <a:cs typeface="DIN Condensed"/>
              </a:defRPr>
            </a:pPr>
            <a:r>
              <a:rPr sz="2325" b="1" i="0">
                <a:solidFill>
                  <a:srgbClr val="FF4B23"/>
                </a:solidFill>
                <a:latin typeface="DIN Condensed"/>
                <a:ea typeface="DIN Condensed"/>
                <a:cs typeface="DIN Condensed"/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1355E0C-A780-41E6-9506-382E2B809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81100" y="5048250"/>
            <a:ext cx="4476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3333"/>
          </a:bodyPr>
          <a:lstStyle xmlns:a="http://schemas.openxmlformats.org/drawingml/2006/main">
            <a:defPPr algn="l">
              <a:defRPr sz="1875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875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pPr>
            <a:r>
              <a:rPr sz="1875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rPr>
              <a:t>CARRY IT FORWARD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78774D0-0B16-472D-8D71-69261A910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81100" y="537210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0" i="0">
                <a:solidFill>
                  <a:srgbClr val="756E64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200" b="0" i="0">
                <a:solidFill>
                  <a:srgbClr val="756E64"/>
                </a:solidFill>
                <a:latin typeface="Avenir Next"/>
                <a:ea typeface="Avenir Next"/>
                <a:cs typeface="Avenir Next"/>
              </a:defRPr>
            </a:pPr>
            <a:r>
              <a:rPr sz="1200" b="0" i="0">
                <a:solidFill>
                  <a:srgbClr val="756E64"/>
                </a:solidFill>
                <a:latin typeface="Avenir Next"/>
                <a:ea typeface="Avenir Next"/>
                <a:cs typeface="Avenir Next"/>
              </a:rPr>
              <a:t>Log what changed so the next episode remembers it.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E8F25F-864B-46A5-8A18-8B69E4519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14350" y="5819775"/>
            <a:ext cx="5619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00E">
              <a:alpha val="2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117E542-1474-4C7E-AD18-342C14A42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762750" y="1933575"/>
            <a:ext cx="1619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825" b="1" i="0">
                <a:solidFill>
                  <a:srgbClr val="FF4B23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825" b="1" i="0">
                <a:solidFill>
                  <a:srgbClr val="FF4B23"/>
                </a:solidFill>
                <a:latin typeface="Avenir Next"/>
                <a:ea typeface="Avenir Next"/>
                <a:cs typeface="Avenir Next"/>
              </a:defRPr>
            </a:pPr>
            <a:r>
              <a:rPr sz="825" b="1" i="0">
                <a:solidFill>
                  <a:srgbClr val="FF4B23"/>
                </a:solidFill>
                <a:latin typeface="Avenir Next"/>
                <a:ea typeface="Avenir Next"/>
                <a:cs typeface="Avenir Next"/>
              </a:rPr>
              <a:t>REFERENCE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40ADEC-69E0-47E5-A034-46A4BA546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762750" y="2162175"/>
            <a:ext cx="4933950" cy="27908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43F3DB7-3A27-4276-BA16-7E449BF30F2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2b6c9d51e048b2"/>
          <a:stretch xmlns:a="http://schemas.openxmlformats.org/drawingml/2006/main"/>
        </p:blipFill>
        <p:spPr>
          <a:xfrm xmlns:a="http://schemas.openxmlformats.org/drawingml/2006/main">
            <a:off x="6762750" y="2162572"/>
            <a:ext cx="4933950" cy="2790031"/>
          </a:xfrm>
          <a:prstGeom xmlns:a="http://schemas.openxmlformats.org/drawingml/2006/main" prst="rect">
            <a:avLst/>
          </a:prstGeom>
        </p:spPr>
      </p:pic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B610D76-0B45-49DF-B71A-8E899DB55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762750" y="5114925"/>
            <a:ext cx="1809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825" b="1" i="0">
                <a:solidFill>
                  <a:srgbClr val="FF4B23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825" b="1" i="0">
                <a:solidFill>
                  <a:srgbClr val="FF4B23"/>
                </a:solidFill>
                <a:latin typeface="Avenir Next"/>
                <a:ea typeface="Avenir Next"/>
                <a:cs typeface="Avenir Next"/>
              </a:defRPr>
            </a:pPr>
            <a:r>
              <a:rPr sz="825" b="1" i="0">
                <a:solidFill>
                  <a:srgbClr val="FF4B23"/>
                </a:solidFill>
                <a:latin typeface="Avenir Next"/>
                <a:ea typeface="Avenir Next"/>
                <a:cs typeface="Avenir Next"/>
              </a:rPr>
              <a:t>IN-WORLD MOMENT</a:t>
            </a:r>
          </a:p>
        </p:txBody>
      </p:sp>
      <p:pic>
        <p:nvPic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4F104AF-C0D1-483E-8BC2-DC86BA4B2A3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38424df7954788"/>
          <a:srcRect xmlns:a="http://schemas.openxmlformats.org/drawingml/2006/main" l="0" t="43369" r="0" b="4336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762750" y="5343525"/>
            <a:ext cx="4933950" cy="876300"/>
          </a:xfrm>
          <a:prstGeom xmlns:a="http://schemas.openxmlformats.org/drawingml/2006/main" prst="rect">
            <a:avLst/>
          </a:prstGeom>
        </p:spPr>
      </p:pic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E111ED4-BB0C-473C-AB30-B2477614A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95300" y="6477000"/>
            <a:ext cx="11201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00E">
              <a:alpha val="5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4F8C7A1-B96E-4B82-881E-DEAEFD4D9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95300" y="6562725"/>
            <a:ext cx="5048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675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675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pPr>
            <a:r>
              <a:rPr sz="675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rPr>
              <a:t>NOT REAL FANS / DIGITAL FAN EXPANSION CONCEPT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B353D59-AEB3-475B-9CDE-B18D50F1D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667500" y="6562725"/>
            <a:ext cx="3905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675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r">
              <a:lnSpc>
                <a:spcPct val="100000"/>
              </a:lnSpc>
              <a:buNone/>
              <a:defRPr sz="675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pPr>
            <a:r>
              <a:rPr sz="675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rPr>
              <a:t>CONCEPT ONLY / NO TEAM OR LEAGUE AFFILIATION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0F32002-6E50-4610-8CD3-22B98551E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63300" y="6543675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750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r">
              <a:lnSpc>
                <a:spcPct val="100000"/>
              </a:lnSpc>
              <a:buNone/>
              <a:defRPr sz="750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pPr>
            <a:r>
              <a:rPr sz="750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50160837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4B2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4E527D68-567C-4EDC-807B-4B91E79E8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14350" y="38100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rPr>
              <a:t>THE REPLICATION KIT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41B541-1013-4053-B71D-D76CB283C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95300" y="685800"/>
            <a:ext cx="1066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8765"/>
          </a:bodyPr>
          <a:lstStyle xmlns:a="http://schemas.openxmlformats.org/drawingml/2006/main">
            <a:defPPr algn="l">
              <a:defRPr sz="4050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4050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pPr>
            <a:r>
              <a:rPr sz="4050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rPr>
              <a:t>REPEAT THE SYSTEM, NOT THE PERSONALITY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71FD143-6E26-43CF-88D0-A346CEB1A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23875" y="1409700"/>
            <a:ext cx="9048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575" b="0" i="1">
                <a:solidFill>
                  <a:srgbClr val="4A2713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575" b="0" i="1">
                <a:solidFill>
                  <a:srgbClr val="4A2713"/>
                </a:solidFill>
                <a:latin typeface="Georgia"/>
                <a:ea typeface="Georgia"/>
                <a:cs typeface="Georgia"/>
              </a:defRPr>
            </a:pPr>
            <a:r>
              <a:rPr sz="1575" b="0" i="1">
                <a:solidFill>
                  <a:srgbClr val="4A2713"/>
                </a:solidFill>
                <a:latin typeface="Georgia"/>
                <a:ea typeface="Georgia"/>
                <a:cs typeface="Georgia"/>
              </a:rPr>
              <a:t>Every city gets a different human truth. The production structure stays consistent.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03E747-633F-4D55-9BBB-C9DCCB775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14350" y="2152650"/>
            <a:ext cx="3295650" cy="156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7F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E8717A-090A-40BA-BE17-D0C4FD340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14350" y="2152650"/>
            <a:ext cx="95250" cy="156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00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77E4C0-45EC-4C45-8E2B-D2F78A855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81050" y="2371725"/>
            <a:ext cx="457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5960"/>
          </a:bodyPr>
          <a:lstStyle xmlns:a="http://schemas.openxmlformats.org/drawingml/2006/main">
            <a:defPPr algn="l">
              <a:defRPr sz="2475" b="1" i="0">
                <a:solidFill>
                  <a:srgbClr val="FF4B23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2475" b="1" i="0">
                <a:solidFill>
                  <a:srgbClr val="FF4B23"/>
                </a:solidFill>
                <a:latin typeface="DIN Condensed"/>
                <a:ea typeface="DIN Condensed"/>
                <a:cs typeface="DIN Condensed"/>
              </a:defRPr>
            </a:pPr>
            <a:r>
              <a:rPr sz="2475" b="1" i="0">
                <a:solidFill>
                  <a:srgbClr val="FF4B23"/>
                </a:solidFill>
                <a:latin typeface="DIN Condensed"/>
                <a:ea typeface="DIN Condensed"/>
                <a:cs typeface="DIN Condensed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9A55B3-902D-4909-A86F-9E28094D4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52550" y="2390775"/>
            <a:ext cx="219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222"/>
          </a:bodyPr>
          <a:lstStyle xmlns:a="http://schemas.openxmlformats.org/drawingml/2006/main">
            <a:defPPr algn="l">
              <a:defRPr sz="1800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800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pPr>
            <a:r>
              <a:rPr sz="1800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rPr>
              <a:t>VISUAL IDENTITY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56EEE4-E681-40F8-91A7-7849D1E47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81050" y="2876550"/>
            <a:ext cx="27241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125" b="0" i="0">
                <a:solidFill>
                  <a:srgbClr val="756E64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125" b="0" i="0">
                <a:solidFill>
                  <a:srgbClr val="756E64"/>
                </a:solidFill>
                <a:latin typeface="Avenir Next"/>
                <a:ea typeface="Avenir Next"/>
                <a:cs typeface="Avenir Next"/>
              </a:defRPr>
            </a:pPr>
            <a:r>
              <a:rPr sz="1125" b="0" i="0">
                <a:solidFill>
                  <a:srgbClr val="756E64"/>
                </a:solidFill>
                <a:latin typeface="Avenir Next"/>
                <a:ea typeface="Avenir Next"/>
                <a:cs typeface="Avenir Next"/>
              </a:rPr>
              <a:t>Face, wardrobe, posture and a small set of repeatable locations.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69AB1F-B898-4F6F-A794-D4B04F190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305300" y="2152650"/>
            <a:ext cx="3295650" cy="156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7F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9341C93-482C-455B-888B-89510778F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305300" y="2152650"/>
            <a:ext cx="95250" cy="156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A271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333315-699E-4DD6-8395-B89997AD9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572000" y="2371725"/>
            <a:ext cx="457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5960"/>
          </a:bodyPr>
          <a:lstStyle xmlns:a="http://schemas.openxmlformats.org/drawingml/2006/main">
            <a:defPPr algn="l">
              <a:defRPr sz="2475" b="1" i="0">
                <a:solidFill>
                  <a:srgbClr val="FF4B23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2475" b="1" i="0">
                <a:solidFill>
                  <a:srgbClr val="FF4B23"/>
                </a:solidFill>
                <a:latin typeface="DIN Condensed"/>
                <a:ea typeface="DIN Condensed"/>
                <a:cs typeface="DIN Condensed"/>
              </a:defRPr>
            </a:pPr>
            <a:r>
              <a:rPr sz="2475" b="1" i="0">
                <a:solidFill>
                  <a:srgbClr val="FF4B23"/>
                </a:solidFill>
                <a:latin typeface="DIN Condensed"/>
                <a:ea typeface="DIN Condensed"/>
                <a:cs typeface="DIN Condensed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08CEB4-7308-4499-8223-81824A9F1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143500" y="2390775"/>
            <a:ext cx="219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222"/>
          </a:bodyPr>
          <a:lstStyle xmlns:a="http://schemas.openxmlformats.org/drawingml/2006/main">
            <a:defPPr algn="l">
              <a:defRPr sz="1800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800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pPr>
            <a:r>
              <a:rPr sz="1800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rPr>
              <a:t>VOICE RULES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AE4673-2CCE-4CFE-8D67-65C2D2B1A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572000" y="2876550"/>
            <a:ext cx="27241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125" b="0" i="0">
                <a:solidFill>
                  <a:srgbClr val="756E64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125" b="0" i="0">
                <a:solidFill>
                  <a:srgbClr val="756E64"/>
                </a:solidFill>
                <a:latin typeface="Avenir Next"/>
                <a:ea typeface="Avenir Next"/>
                <a:cs typeface="Avenir Next"/>
              </a:defRPr>
            </a:pPr>
            <a:r>
              <a:rPr sz="1125" b="0" i="0">
                <a:solidFill>
                  <a:srgbClr val="756E64"/>
                </a:solidFill>
                <a:latin typeface="Avenir Next"/>
                <a:ea typeface="Avenir Next"/>
                <a:cs typeface="Avenir Next"/>
              </a:rPr>
              <a:t>Vocabulary, rhythm, humor and the lines the character will not cross.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444A86-44F3-4D40-A0AA-B1CD4C571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096250" y="2152650"/>
            <a:ext cx="3295650" cy="156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7F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7E67D3-CAD4-488F-B2FA-B62C0B8DA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096250" y="2152650"/>
            <a:ext cx="95250" cy="156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00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37E7E3-0E7A-4A68-87A9-733774661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362950" y="2371725"/>
            <a:ext cx="457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5960"/>
          </a:bodyPr>
          <a:lstStyle xmlns:a="http://schemas.openxmlformats.org/drawingml/2006/main">
            <a:defPPr algn="l">
              <a:defRPr sz="2475" b="1" i="0">
                <a:solidFill>
                  <a:srgbClr val="FF4B23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2475" b="1" i="0">
                <a:solidFill>
                  <a:srgbClr val="FF4B23"/>
                </a:solidFill>
                <a:latin typeface="DIN Condensed"/>
                <a:ea typeface="DIN Condensed"/>
                <a:cs typeface="DIN Condensed"/>
              </a:defRPr>
            </a:pPr>
            <a:r>
              <a:rPr sz="2475" b="1" i="0">
                <a:solidFill>
                  <a:srgbClr val="FF4B23"/>
                </a:solidFill>
                <a:latin typeface="DIN Condensed"/>
                <a:ea typeface="DIN Condensed"/>
                <a:cs typeface="DIN Condensed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9C52F8-C579-46D8-B6E3-A1621D890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934450" y="2390775"/>
            <a:ext cx="219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222"/>
          </a:bodyPr>
          <a:lstStyle xmlns:a="http://schemas.openxmlformats.org/drawingml/2006/main">
            <a:defPPr algn="l">
              <a:defRPr sz="1800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800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pPr>
            <a:r>
              <a:rPr sz="1800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rPr>
              <a:t>LOCAL TEXTURE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DEB67C3-C0EC-48AA-B062-90DCB7784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362950" y="2876550"/>
            <a:ext cx="27241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125" b="0" i="0">
                <a:solidFill>
                  <a:srgbClr val="756E64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125" b="0" i="0">
                <a:solidFill>
                  <a:srgbClr val="756E64"/>
                </a:solidFill>
                <a:latin typeface="Avenir Next"/>
                <a:ea typeface="Avenir Next"/>
                <a:cs typeface="Avenir Next"/>
              </a:defRPr>
            </a:pPr>
            <a:r>
              <a:rPr sz="1125" b="0" i="0">
                <a:solidFill>
                  <a:srgbClr val="756E64"/>
                </a:solidFill>
                <a:latin typeface="Avenir Next"/>
                <a:ea typeface="Avenir Next"/>
                <a:cs typeface="Avenir Next"/>
              </a:rPr>
              <a:t>Neighborhood details, rituals and cultural cues that feel specific.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6C2FD2-A3F8-489B-9E9E-B5AB646AD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14350" y="4029075"/>
            <a:ext cx="3295650" cy="156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7F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F4A7F91-593F-4858-BDCB-1C52F31C3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14350" y="4029075"/>
            <a:ext cx="95250" cy="156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A271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6F79AC3-B7F2-4320-9262-E545736E2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81050" y="4248150"/>
            <a:ext cx="457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5960"/>
          </a:bodyPr>
          <a:lstStyle xmlns:a="http://schemas.openxmlformats.org/drawingml/2006/main">
            <a:defPPr algn="l">
              <a:defRPr sz="2475" b="1" i="0">
                <a:solidFill>
                  <a:srgbClr val="FF4B23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2475" b="1" i="0">
                <a:solidFill>
                  <a:srgbClr val="FF4B23"/>
                </a:solidFill>
                <a:latin typeface="DIN Condensed"/>
                <a:ea typeface="DIN Condensed"/>
                <a:cs typeface="DIN Condensed"/>
              </a:defRPr>
            </a:pPr>
            <a:r>
              <a:rPr sz="2475" b="1" i="0">
                <a:solidFill>
                  <a:srgbClr val="FF4B23"/>
                </a:solidFill>
                <a:latin typeface="DIN Condensed"/>
                <a:ea typeface="DIN Condensed"/>
                <a:cs typeface="DIN Condensed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7751727-1577-4909-B4A0-CCD88B000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352550" y="4267200"/>
            <a:ext cx="219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222"/>
          </a:bodyPr>
          <a:lstStyle xmlns:a="http://schemas.openxmlformats.org/drawingml/2006/main">
            <a:defPPr algn="l">
              <a:defRPr sz="1800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800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pPr>
            <a:r>
              <a:rPr sz="1800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rPr>
              <a:t>RELATIONSHIP MAP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F7AC18D-56E7-4B80-8F14-ADB3079C4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81050" y="4752975"/>
            <a:ext cx="27241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125" b="0" i="0">
                <a:solidFill>
                  <a:srgbClr val="756E64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125" b="0" i="0">
                <a:solidFill>
                  <a:srgbClr val="756E64"/>
                </a:solidFill>
                <a:latin typeface="Avenir Next"/>
                <a:ea typeface="Avenir Next"/>
                <a:cs typeface="Avenir Next"/>
              </a:defRPr>
            </a:pPr>
            <a:r>
              <a:rPr sz="1125" b="0" i="0">
                <a:solidFill>
                  <a:srgbClr val="756E64"/>
                </a:solidFill>
                <a:latin typeface="Avenir Next"/>
                <a:ea typeface="Avenir Next"/>
                <a:cs typeface="Avenir Next"/>
              </a:rPr>
              <a:t>Friends, rivals and family who create reasons for another episode.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53FEF89-8A40-4C05-9B3F-08FDEAF15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305300" y="4029075"/>
            <a:ext cx="3295650" cy="156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7F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501AC7B-52A0-4033-97FA-F995FFDB3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305300" y="4029075"/>
            <a:ext cx="95250" cy="156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00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6A06506-6249-4A35-9BDD-D6CE29775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572000" y="4248150"/>
            <a:ext cx="457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5960"/>
          </a:bodyPr>
          <a:lstStyle xmlns:a="http://schemas.openxmlformats.org/drawingml/2006/main">
            <a:defPPr algn="l">
              <a:defRPr sz="2475" b="1" i="0">
                <a:solidFill>
                  <a:srgbClr val="FF4B23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2475" b="1" i="0">
                <a:solidFill>
                  <a:srgbClr val="FF4B23"/>
                </a:solidFill>
                <a:latin typeface="DIN Condensed"/>
                <a:ea typeface="DIN Condensed"/>
                <a:cs typeface="DIN Condensed"/>
              </a:defRPr>
            </a:pPr>
            <a:r>
              <a:rPr sz="2475" b="1" i="0">
                <a:solidFill>
                  <a:srgbClr val="FF4B23"/>
                </a:solidFill>
                <a:latin typeface="DIN Condensed"/>
                <a:ea typeface="DIN Condensed"/>
                <a:cs typeface="DIN Condensed"/>
              </a:rPr>
              <a:t>05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920BEDD-DC6C-4B0F-9594-6E7F034BF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143500" y="4267200"/>
            <a:ext cx="219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222"/>
          </a:bodyPr>
          <a:lstStyle xmlns:a="http://schemas.openxmlformats.org/drawingml/2006/main">
            <a:defPPr algn="l">
              <a:defRPr sz="1800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800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pPr>
            <a:r>
              <a:rPr sz="1800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rPr>
              <a:t>CONTENT RHYTHM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68CFCB8-B035-40D5-A0E8-A60C134AA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572000" y="4752975"/>
            <a:ext cx="27241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125" b="0" i="0">
                <a:solidFill>
                  <a:srgbClr val="756E64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125" b="0" i="0">
                <a:solidFill>
                  <a:srgbClr val="756E64"/>
                </a:solidFill>
                <a:latin typeface="Avenir Next"/>
                <a:ea typeface="Avenir Next"/>
                <a:cs typeface="Avenir Next"/>
              </a:defRPr>
            </a:pPr>
            <a:r>
              <a:rPr sz="1125" b="0" i="0">
                <a:solidFill>
                  <a:srgbClr val="756E64"/>
                </a:solidFill>
                <a:latin typeface="Avenir Next"/>
                <a:ea typeface="Avenir Next"/>
                <a:cs typeface="Avenir Next"/>
              </a:rPr>
              <a:t>A small menu of repeatable formats that can flex with the season.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D10AC19-EA5B-4E51-8E1A-0CF9D71A2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096250" y="4029075"/>
            <a:ext cx="3295650" cy="156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7F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69D1D21-E24E-49DD-BFD5-84260CC95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096250" y="4029075"/>
            <a:ext cx="95250" cy="1562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A271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3CB210E-E50F-4840-AD5D-5039379B0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362950" y="4248150"/>
            <a:ext cx="457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5960"/>
          </a:bodyPr>
          <a:lstStyle xmlns:a="http://schemas.openxmlformats.org/drawingml/2006/main">
            <a:defPPr algn="l">
              <a:defRPr sz="2475" b="1" i="0">
                <a:solidFill>
                  <a:srgbClr val="FF4B23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2475" b="1" i="0">
                <a:solidFill>
                  <a:srgbClr val="FF4B23"/>
                </a:solidFill>
                <a:latin typeface="DIN Condensed"/>
                <a:ea typeface="DIN Condensed"/>
                <a:cs typeface="DIN Condensed"/>
              </a:defRPr>
            </a:pPr>
            <a:r>
              <a:rPr sz="2475" b="1" i="0">
                <a:solidFill>
                  <a:srgbClr val="FF4B23"/>
                </a:solidFill>
                <a:latin typeface="DIN Condensed"/>
                <a:ea typeface="DIN Condensed"/>
                <a:cs typeface="DIN Condensed"/>
              </a:rPr>
              <a:t>06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0751283-A24B-4408-92DA-E469E49D1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934450" y="4267200"/>
            <a:ext cx="219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222"/>
          </a:bodyPr>
          <a:lstStyle xmlns:a="http://schemas.openxmlformats.org/drawingml/2006/main">
            <a:defPPr algn="l">
              <a:defRPr sz="1800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800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pPr>
            <a:r>
              <a:rPr sz="1800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rPr>
              <a:t>CONTINUITY LOG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62D76434-29A9-49FC-8ABA-F2CBDA723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362950" y="4752975"/>
            <a:ext cx="27241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125" b="0" i="0">
                <a:solidFill>
                  <a:srgbClr val="756E64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125" b="0" i="0">
                <a:solidFill>
                  <a:srgbClr val="756E64"/>
                </a:solidFill>
                <a:latin typeface="Avenir Next"/>
                <a:ea typeface="Avenir Next"/>
                <a:cs typeface="Avenir Next"/>
              </a:defRPr>
            </a:pPr>
            <a:r>
              <a:rPr sz="1125" b="0" i="0">
                <a:solidFill>
                  <a:srgbClr val="756E64"/>
                </a:solidFill>
                <a:latin typeface="Avenir Next"/>
                <a:ea typeface="Avenir Next"/>
                <a:cs typeface="Avenir Next"/>
              </a:rPr>
              <a:t>A lightweight record of choices, callbacks and unresolved threads.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DF32BC98-C837-4E79-98F2-9A936DE92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95300" y="6477000"/>
            <a:ext cx="11201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00E">
              <a:alpha val="5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DCEDA60E-64BF-4A33-8681-1A6C6670B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95300" y="6562725"/>
            <a:ext cx="5048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675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675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pPr>
            <a:r>
              <a:rPr sz="675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rPr>
              <a:t>NOT REAL FANS / DIGITAL FAN EXPANSION CONCEPT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D8C283BC-0DFF-4D79-9E76-8349A5D29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667500" y="6562725"/>
            <a:ext cx="3905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675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r">
              <a:lnSpc>
                <a:spcPct val="100000"/>
              </a:lnSpc>
              <a:buNone/>
              <a:defRPr sz="675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pPr>
            <a:r>
              <a:rPr sz="675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rPr>
              <a:t>CONCEPT ONLY / NO TEAM OR LEAGUE AFFILIATION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4E596590-204D-43B5-B348-D92FB5481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63300" y="6543675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750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r">
              <a:lnSpc>
                <a:spcPct val="100000"/>
              </a:lnSpc>
              <a:buNone/>
              <a:defRPr sz="750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pPr>
            <a:r>
              <a:rPr sz="750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82793055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0100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8792678F-CC36-46E0-9945-E07EA8171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14350" y="38100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 i="0">
                <a:solidFill>
                  <a:srgbClr val="FF4B23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FF4B23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FF4B23"/>
                </a:solidFill>
                <a:latin typeface="Avenir Next"/>
                <a:ea typeface="Avenir Next"/>
                <a:cs typeface="Avenir Next"/>
              </a:rPr>
              <a:t>HOW THE WORLD GROWS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D393DE-C99E-4CFC-880B-27E9D8686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95300" y="685800"/>
            <a:ext cx="10477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8765"/>
          </a:bodyPr>
          <a:lstStyle xmlns:a="http://schemas.openxmlformats.org/drawingml/2006/main">
            <a:defPPr algn="l">
              <a:defRPr sz="4050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4050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defRPr>
            </a:pPr>
            <a:r>
              <a:rPr sz="4050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rPr>
              <a:t>EACH NEW LOCAL ADDS ANOTHER WAY IN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596BC6-F3C3-4B85-A2EB-BEA8FCE88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23875" y="1409700"/>
            <a:ext cx="9906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575" b="0" i="1">
                <a:solidFill>
                  <a:srgbClr val="A8B2A2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575" b="0" i="1">
                <a:solidFill>
                  <a:srgbClr val="A8B2A2"/>
                </a:solidFill>
                <a:latin typeface="Georgia"/>
                <a:ea typeface="Georgia"/>
                <a:cs typeface="Georgia"/>
              </a:defRPr>
            </a:pPr>
            <a:r>
              <a:rPr sz="1575" b="0" i="1">
                <a:solidFill>
                  <a:srgbClr val="A8B2A2"/>
                </a:solidFill>
                <a:latin typeface="Georgia"/>
                <a:ea typeface="Georgia"/>
                <a:cs typeface="Georgia"/>
              </a:rPr>
              <a:t>Continuity compounds across characters: a callback in one city can become discovery in another.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1B78A3-243E-4A6E-A75F-8E6433BD3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14350" y="2114550"/>
            <a:ext cx="2609850" cy="1476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6A5D2F-4D03-4AA2-8AF8-3F36A074EF5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11c04973c14e07"/>
          <a:stretch xmlns:a="http://schemas.openxmlformats.org/drawingml/2006/main"/>
        </p:blipFill>
        <p:spPr>
          <a:xfrm xmlns:a="http://schemas.openxmlformats.org/drawingml/2006/main">
            <a:off x="514350" y="2114833"/>
            <a:ext cx="2609850" cy="1475808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765EBC-9BE6-49F9-A05A-C2F11C28B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14350" y="3590925"/>
            <a:ext cx="26098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2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C4022B-BF28-493F-B5C1-E27FE8731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14350" y="3857625"/>
            <a:ext cx="457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325" b="1" i="0">
                <a:solidFill>
                  <a:srgbClr val="FF4B23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2325" b="1" i="0">
                <a:solidFill>
                  <a:srgbClr val="FF4B23"/>
                </a:solidFill>
                <a:latin typeface="DIN Condensed"/>
                <a:ea typeface="DIN Condensed"/>
                <a:cs typeface="DIN Condensed"/>
              </a:defRPr>
            </a:pPr>
            <a:r>
              <a:rPr sz="2325" b="1" i="0">
                <a:solidFill>
                  <a:srgbClr val="FF4B23"/>
                </a:solidFill>
                <a:latin typeface="DIN Condensed"/>
                <a:ea typeface="DIN Condensed"/>
                <a:cs typeface="DIN Condensed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97C867-8F7D-4B00-9CA4-21BBB7A2D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66800" y="3876675"/>
            <a:ext cx="2057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875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875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defRPr>
            </a:pPr>
            <a:r>
              <a:rPr sz="1875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rPr>
              <a:t>ONE LOCAL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046439-E9C8-413F-A59D-F70A4D9E1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14350" y="4371975"/>
            <a:ext cx="2476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0" i="0">
                <a:solidFill>
                  <a:srgbClr val="A8B2A2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200" b="0" i="0">
                <a:solidFill>
                  <a:srgbClr val="A8B2A2"/>
                </a:solidFill>
                <a:latin typeface="Avenir Next"/>
                <a:ea typeface="Avenir Next"/>
                <a:cs typeface="Avenir Next"/>
              </a:defRPr>
            </a:pPr>
            <a:r>
              <a:rPr sz="1200" b="0" i="0">
                <a:solidFill>
                  <a:srgbClr val="A8B2A2"/>
                </a:solidFill>
                <a:latin typeface="Avenir Next"/>
                <a:ea typeface="Avenir Next"/>
                <a:cs typeface="Avenir Next"/>
              </a:rPr>
              <a:t>A clear point of view earns recognition.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017B68-2090-4C4A-B02E-EEBCF91E5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238500" y="2114550"/>
            <a:ext cx="9525" cy="2895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8DB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EC90CD-AA26-48D9-9B28-FC4D7E9E2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352800" y="2114550"/>
            <a:ext cx="2609850" cy="1476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E3F3E6-CB7A-488E-949B-9B040BA66DE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bb5318e81946ff"/>
          <a:stretch xmlns:a="http://schemas.openxmlformats.org/drawingml/2006/main"/>
        </p:blipFill>
        <p:spPr>
          <a:xfrm xmlns:a="http://schemas.openxmlformats.org/drawingml/2006/main">
            <a:off x="3352800" y="2114833"/>
            <a:ext cx="2609850" cy="1475808"/>
          </a:xfrm>
          <a:prstGeom xmlns:a="http://schemas.openxmlformats.org/drawingml/2006/main" prst="rect">
            <a:avLst/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44AC93-07B3-4DA6-AD32-4615F03DF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352800" y="3590925"/>
            <a:ext cx="26098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B2A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C0E41C-4BF0-43FE-9620-50DB57D83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352800" y="3857625"/>
            <a:ext cx="457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325" b="1" i="0">
                <a:solidFill>
                  <a:srgbClr val="FF4B23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2325" b="1" i="0">
                <a:solidFill>
                  <a:srgbClr val="FF4B23"/>
                </a:solidFill>
                <a:latin typeface="DIN Condensed"/>
                <a:ea typeface="DIN Condensed"/>
                <a:cs typeface="DIN Condensed"/>
              </a:defRPr>
            </a:pPr>
            <a:r>
              <a:rPr sz="2325" b="1" i="0">
                <a:solidFill>
                  <a:srgbClr val="FF4B23"/>
                </a:solidFill>
                <a:latin typeface="DIN Condensed"/>
                <a:ea typeface="DIN Condensed"/>
                <a:cs typeface="DIN Condensed"/>
              </a:rPr>
              <a:t>02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EBB3D1-53E3-4AF9-978F-F358E3046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905250" y="3876675"/>
            <a:ext cx="2057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875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875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defRPr>
            </a:pPr>
            <a:r>
              <a:rPr sz="1875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rPr>
              <a:t>TWO LOCALS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04D760-C994-481C-A5B4-6EC10C385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352800" y="4371975"/>
            <a:ext cx="2476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0" i="0">
                <a:solidFill>
                  <a:srgbClr val="A8B2A2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200" b="0" i="0">
                <a:solidFill>
                  <a:srgbClr val="A8B2A2"/>
                </a:solidFill>
                <a:latin typeface="Avenir Next"/>
                <a:ea typeface="Avenir Next"/>
                <a:cs typeface="Avenir Next"/>
              </a:defRPr>
            </a:pPr>
            <a:r>
              <a:rPr sz="1200" b="0" i="0">
                <a:solidFill>
                  <a:srgbClr val="A8B2A2"/>
                </a:solidFill>
                <a:latin typeface="Avenir Next"/>
                <a:ea typeface="Avenir Next"/>
                <a:cs typeface="Avenir Next"/>
              </a:rPr>
              <a:t>Contrast creates rivalry and curiosity.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1C012E-1332-475C-B661-75DCAE498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076950" y="2114550"/>
            <a:ext cx="9525" cy="2895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8DB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616C9F-9562-4538-980F-33A421217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191250" y="2114550"/>
            <a:ext cx="2609850" cy="1476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5C9B38E-0CA7-4B8E-8F6A-DF52FF0155E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770e31383a4cbf"/>
          <a:stretch xmlns:a="http://schemas.openxmlformats.org/drawingml/2006/main"/>
        </p:blipFill>
        <p:spPr>
          <a:xfrm xmlns:a="http://schemas.openxmlformats.org/drawingml/2006/main">
            <a:off x="6191250" y="2114833"/>
            <a:ext cx="2609850" cy="1475808"/>
          </a:xfrm>
          <a:prstGeom xmlns:a="http://schemas.openxmlformats.org/drawingml/2006/main" prst="rect">
            <a:avLst/>
          </a:prstGeom>
        </p:spPr>
      </p:pic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DED44A-6041-4FCB-926F-C3BE64201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191250" y="3590925"/>
            <a:ext cx="26098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2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E58C6C0-C162-474B-960E-6EB8BB5B4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191250" y="3857625"/>
            <a:ext cx="457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325" b="1" i="0">
                <a:solidFill>
                  <a:srgbClr val="FF4B23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2325" b="1" i="0">
                <a:solidFill>
                  <a:srgbClr val="FF4B23"/>
                </a:solidFill>
                <a:latin typeface="DIN Condensed"/>
                <a:ea typeface="DIN Condensed"/>
                <a:cs typeface="DIN Condensed"/>
              </a:defRPr>
            </a:pPr>
            <a:r>
              <a:rPr sz="2325" b="1" i="0">
                <a:solidFill>
                  <a:srgbClr val="FF4B23"/>
                </a:solidFill>
                <a:latin typeface="DIN Condensed"/>
                <a:ea typeface="DIN Condensed"/>
                <a:cs typeface="DIN Condensed"/>
              </a:rPr>
              <a:t>03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8DBC668-4EB9-4589-94F9-C7319D3C6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743700" y="3876675"/>
            <a:ext cx="2057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875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875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defRPr>
            </a:pPr>
            <a:r>
              <a:rPr sz="1875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rPr>
              <a:t>CROSSOVER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A9FC1E4-09EF-4E95-9190-2FDDE85D7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191250" y="4371975"/>
            <a:ext cx="2476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0" i="0">
                <a:solidFill>
                  <a:srgbClr val="A8B2A2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200" b="0" i="0">
                <a:solidFill>
                  <a:srgbClr val="A8B2A2"/>
                </a:solidFill>
                <a:latin typeface="Avenir Next"/>
                <a:ea typeface="Avenir Next"/>
                <a:cs typeface="Avenir Next"/>
              </a:defRPr>
            </a:pPr>
            <a:r>
              <a:rPr sz="1200" b="0" i="0">
                <a:solidFill>
                  <a:srgbClr val="A8B2A2"/>
                </a:solidFill>
                <a:latin typeface="Avenir Next"/>
                <a:ea typeface="Avenir Next"/>
                <a:cs typeface="Avenir Next"/>
              </a:rPr>
              <a:t>A shared beat transfers attention.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EAA9DB7-5A2B-4E1D-BC01-D44B72538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915400" y="2114550"/>
            <a:ext cx="9525" cy="2895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8DB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0B02439-0281-4ACE-9C3F-4ACFB0287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029700" y="2114550"/>
            <a:ext cx="2609850" cy="1476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33926FB-D478-4A52-982D-07830E6F595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e986b44c54474d"/>
          <a:stretch xmlns:a="http://schemas.openxmlformats.org/drawingml/2006/main"/>
        </p:blipFill>
        <p:spPr>
          <a:xfrm xmlns:a="http://schemas.openxmlformats.org/drawingml/2006/main">
            <a:off x="9029700" y="2114833"/>
            <a:ext cx="2609850" cy="1475808"/>
          </a:xfrm>
          <a:prstGeom xmlns:a="http://schemas.openxmlformats.org/drawingml/2006/main" prst="rect">
            <a:avLst/>
          </a:prstGeom>
        </p:spPr>
      </p:pic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4717C90-E54B-4123-B8F7-117A9F989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029700" y="3590925"/>
            <a:ext cx="260985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8B2A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09ADB72-99EB-4291-AD83-F2873C126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029700" y="3857625"/>
            <a:ext cx="457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325" b="1" i="0">
                <a:solidFill>
                  <a:srgbClr val="FF4B23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2325" b="1" i="0">
                <a:solidFill>
                  <a:srgbClr val="FF4B23"/>
                </a:solidFill>
                <a:latin typeface="DIN Condensed"/>
                <a:ea typeface="DIN Condensed"/>
                <a:cs typeface="DIN Condensed"/>
              </a:defRPr>
            </a:pPr>
            <a:r>
              <a:rPr sz="2325" b="1" i="0">
                <a:solidFill>
                  <a:srgbClr val="FF4B23"/>
                </a:solidFill>
                <a:latin typeface="DIN Condensed"/>
                <a:ea typeface="DIN Condensed"/>
                <a:cs typeface="DIN Condensed"/>
              </a:rPr>
              <a:t>04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65D4ABD-2DE1-44D2-8127-40679B346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582150" y="3876675"/>
            <a:ext cx="20574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875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875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defRPr>
            </a:pPr>
            <a:r>
              <a:rPr sz="1875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rPr>
              <a:t>SEASONAL WORLD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F8C7326-ECA3-449A-BED8-FF4C47C14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9029700" y="4371975"/>
            <a:ext cx="2476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00" b="0" i="0">
                <a:solidFill>
                  <a:srgbClr val="A8B2A2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200" b="0" i="0">
                <a:solidFill>
                  <a:srgbClr val="A8B2A2"/>
                </a:solidFill>
                <a:latin typeface="Avenir Next"/>
                <a:ea typeface="Avenir Next"/>
                <a:cs typeface="Avenir Next"/>
              </a:defRPr>
            </a:pPr>
            <a:r>
              <a:rPr sz="1200" b="0" i="0">
                <a:solidFill>
                  <a:srgbClr val="A8B2A2"/>
                </a:solidFill>
                <a:latin typeface="Avenir Next"/>
                <a:ea typeface="Avenir Next"/>
                <a:cs typeface="Avenir Next"/>
              </a:rPr>
              <a:t>The audience discovers adjacent characters.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9978AFB-6364-47F5-83E8-774568EFF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14350" y="5362575"/>
            <a:ext cx="11125200" cy="685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8D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36A67561-8405-4AB3-82C4-E565BFA1F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33425" y="5572125"/>
            <a:ext cx="209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00" b="1" i="0">
                <a:solidFill>
                  <a:srgbClr val="FF4B23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00" b="1" i="0">
                <a:solidFill>
                  <a:srgbClr val="FF4B23"/>
                </a:solidFill>
                <a:latin typeface="Avenir Next"/>
                <a:ea typeface="Avenir Next"/>
                <a:cs typeface="Avenir Next"/>
              </a:defRPr>
            </a:pPr>
            <a:r>
              <a:rPr sz="900" b="1" i="0">
                <a:solidFill>
                  <a:srgbClr val="FF4B23"/>
                </a:solidFill>
                <a:latin typeface="Avenir Next"/>
                <a:ea typeface="Avenir Next"/>
                <a:cs typeface="Avenir Next"/>
              </a:rPr>
              <a:t>THE SCALING ADVANTAGE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989F2F6-66DB-40FF-866A-5F26BA090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3048000" y="5486400"/>
            <a:ext cx="8096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2250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ctr">
              <a:lnSpc>
                <a:spcPct val="100000"/>
              </a:lnSpc>
              <a:buNone/>
              <a:defRPr sz="2250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pPr>
            <a:r>
              <a:rPr sz="2250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rPr>
              <a:t>New characters create more stories without erasing the memory already earned.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C248BD57-97A6-4C45-AAAF-6931FF4C4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95300" y="6477000"/>
            <a:ext cx="11201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8DB">
              <a:alpha val="5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0EE12ED8-5EA3-49F3-8541-1E4F6CC37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95300" y="6562725"/>
            <a:ext cx="5048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675" b="1" i="0">
                <a:solidFill>
                  <a:srgbClr val="F0E8D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675" b="1" i="0">
                <a:solidFill>
                  <a:srgbClr val="F0E8DB"/>
                </a:solidFill>
                <a:latin typeface="Avenir Next"/>
                <a:ea typeface="Avenir Next"/>
                <a:cs typeface="Avenir Next"/>
              </a:defRPr>
            </a:pPr>
            <a:r>
              <a:rPr sz="675" b="1" i="0">
                <a:solidFill>
                  <a:srgbClr val="F0E8DB"/>
                </a:solidFill>
                <a:latin typeface="Avenir Next"/>
                <a:ea typeface="Avenir Next"/>
                <a:cs typeface="Avenir Next"/>
              </a:rPr>
              <a:t>NOT REAL FANS / DIGITAL FAN EXPANSION CONCEPT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2753EC68-AABB-4437-BB29-19FF26B35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667500" y="6562725"/>
            <a:ext cx="3905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675" b="1" i="0">
                <a:solidFill>
                  <a:srgbClr val="F0E8D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r">
              <a:lnSpc>
                <a:spcPct val="100000"/>
              </a:lnSpc>
              <a:buNone/>
              <a:defRPr sz="675" b="1" i="0">
                <a:solidFill>
                  <a:srgbClr val="F0E8DB"/>
                </a:solidFill>
                <a:latin typeface="Avenir Next"/>
                <a:ea typeface="Avenir Next"/>
                <a:cs typeface="Avenir Next"/>
              </a:defRPr>
            </a:pPr>
            <a:r>
              <a:rPr sz="675" b="1" i="0">
                <a:solidFill>
                  <a:srgbClr val="F0E8DB"/>
                </a:solidFill>
                <a:latin typeface="Avenir Next"/>
                <a:ea typeface="Avenir Next"/>
                <a:cs typeface="Avenir Next"/>
              </a:rPr>
              <a:t>CONCEPT ONLY / NO TEAM OR LEAGUE AFFILIATION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C92FD43D-24BD-4AE0-8799-E1BFE12AF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63300" y="6543675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750" b="1" i="0">
                <a:solidFill>
                  <a:srgbClr val="F0E8D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r">
              <a:lnSpc>
                <a:spcPct val="100000"/>
              </a:lnSpc>
              <a:buNone/>
              <a:defRPr sz="750" b="1" i="0">
                <a:solidFill>
                  <a:srgbClr val="F0E8DB"/>
                </a:solidFill>
                <a:latin typeface="Avenir Next"/>
                <a:ea typeface="Avenir Next"/>
                <a:cs typeface="Avenir Next"/>
              </a:defRPr>
            </a:pPr>
            <a:r>
              <a:rPr sz="750" b="1" i="0">
                <a:solidFill>
                  <a:srgbClr val="F0E8DB"/>
                </a:solidFill>
                <a:latin typeface="Avenir Next"/>
                <a:ea typeface="Avenir Next"/>
                <a:cs typeface="Avenir Next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8239436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4B2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52906AE-DCAA-4EDF-95CB-89A1934C8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14350" y="40005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rPr>
              <a:t>THE FIRST TEST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F9AAE8-B691-4CD4-89E9-619A8B738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95300" y="723900"/>
            <a:ext cx="8572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1954"/>
          </a:bodyPr>
          <a:lstStyle xmlns:a="http://schemas.openxmlformats.org/drawingml/2006/main">
            <a:defPPr algn="l">
              <a:defRPr sz="4350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4350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pPr>
            <a:r>
              <a:rPr sz="4350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rPr>
              <a:t>A 90-DAY AUDIENCE TEST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0906D2-DCF7-4BBD-8C0B-BFC32E7E4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23875" y="1409700"/>
            <a:ext cx="857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575" b="0" i="1">
                <a:solidFill>
                  <a:srgbClr val="4A2713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575" b="0" i="1">
                <a:solidFill>
                  <a:srgbClr val="4A2713"/>
                </a:solidFill>
                <a:latin typeface="Georgia"/>
                <a:ea typeface="Georgia"/>
                <a:cs typeface="Georgia"/>
              </a:defRPr>
            </a:pPr>
            <a:r>
              <a:rPr sz="1575" b="0" i="1">
                <a:solidFill>
                  <a:srgbClr val="4A2713"/>
                </a:solidFill>
                <a:latin typeface="Georgia"/>
                <a:ea typeface="Georgia"/>
                <a:cs typeface="Georgia"/>
              </a:rPr>
              <a:t>The goal is to learn whether people return for the character and participate in the story.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24A919-07C4-46A9-9A5B-063D60149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14350" y="2105025"/>
            <a:ext cx="11163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00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C17376-D0DA-47B0-AF62-D8E7721A0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14350" y="2381250"/>
            <a:ext cx="5143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850" b="1" i="0">
                <a:solidFill>
                  <a:srgbClr val="4A2713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2850" b="1" i="0">
                <a:solidFill>
                  <a:srgbClr val="4A2713"/>
                </a:solidFill>
                <a:latin typeface="DIN Condensed"/>
                <a:ea typeface="DIN Condensed"/>
                <a:cs typeface="DIN Condensed"/>
              </a:defRPr>
            </a:pPr>
            <a:r>
              <a:rPr sz="2850" b="1" i="0">
                <a:solidFill>
                  <a:srgbClr val="4A2713"/>
                </a:solidFill>
                <a:latin typeface="DIN Condensed"/>
                <a:ea typeface="DIN Condensed"/>
                <a:cs typeface="DIN Condensed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14E5FE-3F7B-4759-85A4-A0799E06A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14350" y="28956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rPr>
              <a:t>DAYS 1–30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AFDA0B-0E96-4DF7-913B-3344BE6A2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14350" y="3305175"/>
            <a:ext cx="3143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1954"/>
          </a:bodyPr>
          <a:lstStyle xmlns:a="http://schemas.openxmlformats.org/drawingml/2006/main">
            <a:defPPr algn="l">
              <a:defRPr sz="2175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2175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pPr>
            <a:r>
              <a:rPr sz="2175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rPr>
              <a:t>ESTABLISH DAZ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3905CD-A04E-4E03-880C-2165D8528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14350" y="3752850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75" b="0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75" b="0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pPr>
            <a:r>
              <a:rPr sz="1275" b="0" i="0">
                <a:solidFill>
                  <a:srgbClr val="10100E"/>
                </a:solidFill>
                <a:latin typeface="Avenir Next"/>
                <a:ea typeface="Avenir Next"/>
                <a:cs typeface="Avenir Next"/>
              </a:rPr>
              <a:t>Publish a clear weekly rhythm. Repeat faces, locations and unresolved story beats.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CBF861-0436-4048-A6DE-65D744784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057650" y="2400300"/>
            <a:ext cx="19050" cy="2324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00E">
              <a:alpha val="3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F88AE7-3AB1-490D-A697-127E1E768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267200" y="2381250"/>
            <a:ext cx="5143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850" b="1" i="0">
                <a:solidFill>
                  <a:srgbClr val="4A2713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2850" b="1" i="0">
                <a:solidFill>
                  <a:srgbClr val="4A2713"/>
                </a:solidFill>
                <a:latin typeface="DIN Condensed"/>
                <a:ea typeface="DIN Condensed"/>
                <a:cs typeface="DIN Condensed"/>
              </a:defRPr>
            </a:pPr>
            <a:r>
              <a:rPr sz="2850" b="1" i="0">
                <a:solidFill>
                  <a:srgbClr val="4A2713"/>
                </a:solidFill>
                <a:latin typeface="DIN Condensed"/>
                <a:ea typeface="DIN Condensed"/>
                <a:cs typeface="DIN Condensed"/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375DD24-8530-479A-93A1-E5BDCAC35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267200" y="28956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rPr>
              <a:t>DAYS 31–60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6B0E02-8765-47AF-B58A-FCFEF08DF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267200" y="3305175"/>
            <a:ext cx="3143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1954"/>
          </a:bodyPr>
          <a:lstStyle xmlns:a="http://schemas.openxmlformats.org/drawingml/2006/main">
            <a:defPPr algn="l">
              <a:defRPr sz="2175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2175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pPr>
            <a:r>
              <a:rPr sz="2175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rPr>
              <a:t>INVITE THE CROWD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C6483E-C981-4799-A0BA-5306FC30F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267200" y="3752850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75" b="0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75" b="0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pPr>
            <a:r>
              <a:rPr sz="1275" b="0" i="0">
                <a:solidFill>
                  <a:srgbClr val="10100E"/>
                </a:solidFill>
                <a:latin typeface="Avenir Next"/>
                <a:ea typeface="Avenir Next"/>
                <a:cs typeface="Avenir Next"/>
              </a:rPr>
              <a:t>Ask for lines, rituals and next-episode ideas. Let the audience vote on approved options.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50F980-B229-4E6F-AC6D-C6FAEF343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7810500" y="2400300"/>
            <a:ext cx="19050" cy="2324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00E">
              <a:alpha val="3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A0F2B9-06F3-4BD0-87A7-64AB0B451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020050" y="2381250"/>
            <a:ext cx="5143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2850" b="1" i="0">
                <a:solidFill>
                  <a:srgbClr val="4A2713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2850" b="1" i="0">
                <a:solidFill>
                  <a:srgbClr val="4A2713"/>
                </a:solidFill>
                <a:latin typeface="DIN Condensed"/>
                <a:ea typeface="DIN Condensed"/>
                <a:cs typeface="DIN Condensed"/>
              </a:defRPr>
            </a:pPr>
            <a:r>
              <a:rPr sz="2850" b="1" i="0">
                <a:solidFill>
                  <a:srgbClr val="4A2713"/>
                </a:solidFill>
                <a:latin typeface="DIN Condensed"/>
                <a:ea typeface="DIN Condensed"/>
                <a:cs typeface="DIN Condensed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821D41-BFBF-4C1D-B6F9-342368E96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020050" y="28956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rPr>
              <a:t>DAYS 61–90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EE286A-1189-41FA-BCED-9ED1BE31E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020050" y="3305175"/>
            <a:ext cx="3143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1954"/>
          </a:bodyPr>
          <a:lstStyle xmlns:a="http://schemas.openxmlformats.org/drawingml/2006/main">
            <a:defPPr algn="l">
              <a:defRPr sz="2175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2175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defRPr>
            </a:pPr>
            <a:r>
              <a:rPr sz="2175" b="1" i="0">
                <a:solidFill>
                  <a:srgbClr val="10100E"/>
                </a:solidFill>
                <a:latin typeface="DIN Condensed"/>
                <a:ea typeface="DIN Condensed"/>
                <a:cs typeface="DIN Condensed"/>
              </a:rPr>
              <a:t>TEST THE WORLD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2287A0A-44C9-42A1-B9EB-BC9CF54E5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020050" y="3752850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1275" b="0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75" b="0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pPr>
            <a:r>
              <a:rPr sz="1275" b="0" i="0">
                <a:solidFill>
                  <a:srgbClr val="10100E"/>
                </a:solidFill>
                <a:latin typeface="Avenir Next"/>
                <a:ea typeface="Avenir Next"/>
                <a:cs typeface="Avenir Next"/>
              </a:rPr>
              <a:t>Introduce one exploratory local and use a crossover to see whether attention transfers.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B383AE4-05BE-4B03-A694-66E72901A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0" y="5029200"/>
            <a:ext cx="12192000" cy="1219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00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0514CC9-A178-40E3-B90A-0643CF8FE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14350" y="5248275"/>
            <a:ext cx="1809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975" b="1" i="0">
                <a:solidFill>
                  <a:srgbClr val="FF4B23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FF4B23"/>
                </a:solidFill>
                <a:latin typeface="Avenir Next"/>
                <a:ea typeface="Avenir Next"/>
                <a:cs typeface="Avenir Next"/>
              </a:defRPr>
            </a:pPr>
            <a:r>
              <a:rPr sz="975" b="1" i="0">
                <a:solidFill>
                  <a:srgbClr val="FF4B23"/>
                </a:solidFill>
                <a:latin typeface="Avenir Next"/>
                <a:ea typeface="Avenir Next"/>
                <a:cs typeface="Avenir Next"/>
              </a:rPr>
              <a:t>WHAT TO WATCH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E62C23B-40BD-46F0-8909-35AD7D504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14350" y="559117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222"/>
          </a:bodyPr>
          <a:lstStyle xmlns:a="http://schemas.openxmlformats.org/drawingml/2006/main">
            <a:defPPr algn="l">
              <a:defRPr sz="1800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800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defRPr>
            </a:pPr>
            <a:r>
              <a:rPr sz="1800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rPr>
              <a:t>Returning viewers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0546DAC-9B15-4048-974F-754DF8CE5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800350" y="5591175"/>
            <a:ext cx="266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3598"/>
          </a:bodyPr>
          <a:lstStyle xmlns:a="http://schemas.openxmlformats.org/drawingml/2006/main">
            <a:defPPr algn="l">
              <a:defRPr sz="1800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95000"/>
              </a:lnSpc>
              <a:buNone/>
              <a:defRPr sz="1800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defRPr>
            </a:pPr>
            <a:r>
              <a:rPr sz="1800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rPr>
              <a:t>Comments that reference prior episodes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264A1DE-7C84-4AC3-8197-C0D01335D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810250" y="5591175"/>
            <a:ext cx="1952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222"/>
          </a:bodyPr>
          <a:lstStyle xmlns:a="http://schemas.openxmlformats.org/drawingml/2006/main">
            <a:defPPr algn="l">
              <a:defRPr sz="1800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800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defRPr>
            </a:pPr>
            <a:r>
              <a:rPr sz="1800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rPr>
              <a:t>Saves and shares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1E01214-41F5-47CE-9E5E-1F2F999E1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8048625" y="5591175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222"/>
          </a:bodyPr>
          <a:lstStyle xmlns:a="http://schemas.openxmlformats.org/drawingml/2006/main">
            <a:defPPr algn="l">
              <a:defRPr sz="1800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800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defRPr>
            </a:pPr>
            <a:r>
              <a:rPr sz="1800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rPr>
              <a:t>Idea submissions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936373C-C3D0-4E1C-9149-5585B186A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0048875" y="5591175"/>
            <a:ext cx="1666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7222"/>
          </a:bodyPr>
          <a:lstStyle xmlns:a="http://schemas.openxmlformats.org/drawingml/2006/main">
            <a:defPPr algn="l">
              <a:defRPr sz="1800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800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defRPr>
            </a:pPr>
            <a:r>
              <a:rPr sz="1800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rPr>
              <a:t>Vote participation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B553FFE-8CCA-4959-A821-2563430F7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95300" y="6477000"/>
            <a:ext cx="11201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8DB">
              <a:alpha val="5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A3A80C0-1561-4444-85E3-2ABC1376B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95300" y="6562725"/>
            <a:ext cx="5048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675" b="1" i="0">
                <a:solidFill>
                  <a:srgbClr val="F0E8D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675" b="1" i="0">
                <a:solidFill>
                  <a:srgbClr val="F0E8DB"/>
                </a:solidFill>
                <a:latin typeface="Avenir Next"/>
                <a:ea typeface="Avenir Next"/>
                <a:cs typeface="Avenir Next"/>
              </a:defRPr>
            </a:pPr>
            <a:r>
              <a:rPr sz="675" b="1" i="0">
                <a:solidFill>
                  <a:srgbClr val="F0E8DB"/>
                </a:solidFill>
                <a:latin typeface="Avenir Next"/>
                <a:ea typeface="Avenir Next"/>
                <a:cs typeface="Avenir Next"/>
              </a:rPr>
              <a:t>NOT REAL FANS / DIGITAL FAN EXPANSION CONCEPT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6D0968E-7F97-4AC7-8CE5-596069322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667500" y="6562725"/>
            <a:ext cx="3905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675" b="1" i="0">
                <a:solidFill>
                  <a:srgbClr val="F0E8D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r">
              <a:lnSpc>
                <a:spcPct val="100000"/>
              </a:lnSpc>
              <a:buNone/>
              <a:defRPr sz="675" b="1" i="0">
                <a:solidFill>
                  <a:srgbClr val="F0E8DB"/>
                </a:solidFill>
                <a:latin typeface="Avenir Next"/>
                <a:ea typeface="Avenir Next"/>
                <a:cs typeface="Avenir Next"/>
              </a:defRPr>
            </a:pPr>
            <a:r>
              <a:rPr sz="675" b="1" i="0">
                <a:solidFill>
                  <a:srgbClr val="F0E8DB"/>
                </a:solidFill>
                <a:latin typeface="Avenir Next"/>
                <a:ea typeface="Avenir Next"/>
                <a:cs typeface="Avenir Next"/>
              </a:rPr>
              <a:t>CONCEPT ONLY / NO TEAM OR LEAGUE AFFILIATION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72046A2-6AD0-4994-BE21-09EFB0848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63300" y="6543675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750" b="1" i="0">
                <a:solidFill>
                  <a:srgbClr val="F0E8D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r">
              <a:lnSpc>
                <a:spcPct val="100000"/>
              </a:lnSpc>
              <a:buNone/>
              <a:defRPr sz="750" b="1" i="0">
                <a:solidFill>
                  <a:srgbClr val="F0E8DB"/>
                </a:solidFill>
                <a:latin typeface="Avenir Next"/>
                <a:ea typeface="Avenir Next"/>
                <a:cs typeface="Avenir Next"/>
              </a:defRPr>
            </a:pPr>
            <a:r>
              <a:rPr sz="750" b="1" i="0">
                <a:solidFill>
                  <a:srgbClr val="F0E8DB"/>
                </a:solidFill>
                <a:latin typeface="Avenir Next"/>
                <a:ea typeface="Avenir Next"/>
                <a:cs typeface="Avenir Next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11452359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10100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E3E4CD-3CFF-476B-A1F0-43ABCD4CB81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eea4c1b3494414"/>
          <a:srcRect xmlns:a="http://schemas.openxmlformats.org/drawingml/2006/main" l="0" t="29000" r="0" b="2900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A9917F-4A4A-4B2A-9F29-377CE4510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100E">
              <a:alpha val="6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1E61B6-85A5-4969-A59E-4A4E49243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2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76AB70-32C1-4925-BD09-6634F71C7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362450" y="590550"/>
            <a:ext cx="3467100" cy="1123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8DB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DCABF3-46A0-4F40-90F1-9E66B2BA010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cd624784ef4a6e"/>
          <a:stretch xmlns:a="http://schemas.openxmlformats.org/drawingml/2006/main"/>
        </p:blipFill>
        <p:spPr>
          <a:xfrm xmlns:a="http://schemas.openxmlformats.org/drawingml/2006/main">
            <a:off x="4695825" y="676275"/>
            <a:ext cx="2800350" cy="9334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86E02F-755C-4128-B2B2-1264B6765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790700" y="2352675"/>
            <a:ext cx="86106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ctr">
              <a:defRPr sz="5550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defRPr>
            </a:defPPr>
          </a:lstStyle>
          <a:p xmlns:a="http://schemas.openxmlformats.org/drawingml/2006/main">
            <a:pPr algn="ctr">
              <a:lnSpc>
                <a:spcPct val="84000"/>
              </a:lnSpc>
              <a:buNone/>
              <a:defRPr sz="5550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defRPr>
            </a:pPr>
            <a:r>
              <a:rPr sz="5550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rPr>
              <a:t>BUILD A PLACE</a:t>
            </a:r>
          </a:p>
          <a:p xmlns:a="http://schemas.openxmlformats.org/drawingml/2006/main">
            <a:pPr algn="ctr">
              <a:lnSpc>
                <a:spcPct val="84000"/>
              </a:lnSpc>
              <a:buNone/>
              <a:defRPr sz="5550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defRPr>
            </a:pPr>
            <a:r>
              <a:rPr sz="5550" b="1" i="0">
                <a:solidFill>
                  <a:srgbClr val="F0E8DB"/>
                </a:solidFill>
                <a:latin typeface="DIN Condensed"/>
                <a:ea typeface="DIN Condensed"/>
                <a:cs typeface="DIN Condensed"/>
              </a:rPr>
              <a:t>FANS RETURN TO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F1D66A-0A51-4B4C-961E-A25752233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381250" y="4248150"/>
            <a:ext cx="7429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9666"/>
          </a:bodyPr>
          <a:lstStyle xmlns:a="http://schemas.openxmlformats.org/drawingml/2006/main">
            <a:defPPr algn="ctr">
              <a:defRPr sz="1800" b="0" i="1">
                <a:solidFill>
                  <a:srgbClr val="A8B2A2"/>
                </a:solidFill>
                <a:latin typeface="Georgia"/>
                <a:ea typeface="Georgia"/>
                <a:cs typeface="Georgia"/>
              </a:defRPr>
            </a:defPPr>
          </a:lstStyle>
          <a:p xmlns:a="http://schemas.openxmlformats.org/drawingml/2006/main">
            <a:pPr algn="ctr">
              <a:lnSpc>
                <a:spcPct val="108000"/>
              </a:lnSpc>
              <a:buNone/>
              <a:defRPr sz="1800" b="0" i="1">
                <a:solidFill>
                  <a:srgbClr val="A8B2A2"/>
                </a:solidFill>
                <a:latin typeface="Georgia"/>
                <a:ea typeface="Georgia"/>
                <a:cs typeface="Georgia"/>
              </a:defRPr>
            </a:pPr>
            <a:r>
              <a:rPr sz="1800" b="0" i="1">
                <a:solidFill>
                  <a:srgbClr val="A8B2A2"/>
                </a:solidFill>
                <a:latin typeface="Georgia"/>
                <a:ea typeface="Georgia"/>
                <a:cs typeface="Georgia"/>
              </a:rPr>
              <a:t>The reel introduces the character. The audience turns the character into a world.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2204B6-BB1F-4EAF-91D4-52E28542A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324350" y="5219700"/>
            <a:ext cx="35433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2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hlinkClick xmlns:r="http://schemas.openxmlformats.org/officeDocument/2006/relationships" xmlns:a="http://schemas.openxmlformats.org/drawingml/2006/main" r:id="R62c95bf3acdb4672"/>
            <a:extLst xmlns:a="http://schemas.openxmlformats.org/drawingml/2006/main">
              <a:ext uri="{FF2B5EF4-FFF2-40B4-BE49-F238E27FC236}">
                <a16:creationId xmlns:a16="http://schemas.microsoft.com/office/drawing/2014/main" id="{59ED8F32-7E59-443E-A449-38AA7DF26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2819400" y="5448300"/>
            <a:ext cx="20383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2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 algn="ctr">
              <a:defRPr sz="900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ctr">
              <a:lnSpc>
                <a:spcPct val="100000"/>
              </a:lnSpc>
              <a:buNone/>
              <a:defRPr sz="900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pPr>
            <a:r>
              <a:rPr sz="900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rPr>
              <a:t>WATCH HYPE VIDEO  ↗</a:t>
            </a:r>
          </a:p>
        </p:txBody>
      </p:sp>
      <p:sp>
        <p:nvSpPr>
          <p:cNvPr id="10" name="">
            <a:hlinkClick xmlns:r="http://schemas.openxmlformats.org/officeDocument/2006/relationships" xmlns:a="http://schemas.openxmlformats.org/drawingml/2006/main" r:id="Raf3a3ac5476746cd"/>
            <a:extLst xmlns:a="http://schemas.openxmlformats.org/drawingml/2006/main">
              <a:ext uri="{FF2B5EF4-FFF2-40B4-BE49-F238E27FC236}">
                <a16:creationId xmlns:a16="http://schemas.microsoft.com/office/drawing/2014/main" id="{0F3980EF-D7BC-4D8E-90B6-8C4222D38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5010150" y="5448300"/>
            <a:ext cx="180975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8DB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 algn="ctr">
              <a:defRPr sz="900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ctr">
              <a:lnSpc>
                <a:spcPct val="100000"/>
              </a:lnSpc>
              <a:buNone/>
              <a:defRPr sz="900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pPr>
            <a:r>
              <a:rPr sz="900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rPr>
              <a:t>DAZ PROFILE  ↗</a:t>
            </a:r>
          </a:p>
        </p:txBody>
      </p:sp>
      <p:sp>
        <p:nvSpPr>
          <p:cNvPr id="11" name="">
            <a:hlinkClick xmlns:r="http://schemas.openxmlformats.org/officeDocument/2006/relationships" xmlns:a="http://schemas.openxmlformats.org/drawingml/2006/main" r:id="R842619bebfc14868"/>
            <a:extLst xmlns:a="http://schemas.openxmlformats.org/drawingml/2006/main">
              <a:ext uri="{FF2B5EF4-FFF2-40B4-BE49-F238E27FC236}">
                <a16:creationId xmlns:a16="http://schemas.microsoft.com/office/drawing/2014/main" id="{F4BFDA74-4AE3-48BB-A292-C89528ADA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972300" y="5448300"/>
            <a:ext cx="2133600" cy="400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23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>
            <a:defPPr algn="ctr">
              <a:defRPr sz="900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ctr">
              <a:lnSpc>
                <a:spcPct val="100000"/>
              </a:lnSpc>
              <a:buNone/>
              <a:defRPr sz="900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defRPr>
            </a:pPr>
            <a:r>
              <a:rPr sz="900" b="1" i="0">
                <a:solidFill>
                  <a:srgbClr val="10100E"/>
                </a:solidFill>
                <a:latin typeface="Avenir Next"/>
                <a:ea typeface="Avenir Next"/>
                <a:cs typeface="Avenir Next"/>
              </a:rPr>
              <a:t>@SMOKEDAWGCLE  ↗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5979A2-AD50-4CA5-8557-F45AED968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95300" y="6477000"/>
            <a:ext cx="11201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0E8DB">
              <a:alpha val="5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381948-B51E-48BE-A16F-630D89749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495300" y="6562725"/>
            <a:ext cx="5048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l">
              <a:defRPr sz="675" b="1" i="0">
                <a:solidFill>
                  <a:srgbClr val="F0E8D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675" b="1" i="0">
                <a:solidFill>
                  <a:srgbClr val="F0E8DB"/>
                </a:solidFill>
                <a:latin typeface="Avenir Next"/>
                <a:ea typeface="Avenir Next"/>
                <a:cs typeface="Avenir Next"/>
              </a:defRPr>
            </a:pPr>
            <a:r>
              <a:rPr sz="675" b="1" i="0">
                <a:solidFill>
                  <a:srgbClr val="F0E8DB"/>
                </a:solidFill>
                <a:latin typeface="Avenir Next"/>
                <a:ea typeface="Avenir Next"/>
                <a:cs typeface="Avenir Next"/>
              </a:rPr>
              <a:t>NOT REAL FANS / DIGITAL FAN EXPANSION CONCEPT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2C9416-266C-45A1-A4C9-75FDE3C67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6667500" y="6562725"/>
            <a:ext cx="3905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675" b="1" i="0">
                <a:solidFill>
                  <a:srgbClr val="F0E8D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r">
              <a:lnSpc>
                <a:spcPct val="100000"/>
              </a:lnSpc>
              <a:buNone/>
              <a:defRPr sz="675" b="1" i="0">
                <a:solidFill>
                  <a:srgbClr val="F0E8DB"/>
                </a:solidFill>
                <a:latin typeface="Avenir Next"/>
                <a:ea typeface="Avenir Next"/>
                <a:cs typeface="Avenir Next"/>
              </a:defRPr>
            </a:pPr>
            <a:r>
              <a:rPr sz="675" b="1" i="0">
                <a:solidFill>
                  <a:srgbClr val="F0E8DB"/>
                </a:solidFill>
                <a:latin typeface="Avenir Next"/>
                <a:ea typeface="Avenir Next"/>
                <a:cs typeface="Avenir Next"/>
              </a:rPr>
              <a:t>CONCEPT ONLY / NO TEAM OR LEAGUE AFFILIATION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F15B263-D5A4-4E59-8F92-02BABDACE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>
            <a:off x="11163300" y="6543675"/>
            <a:ext cx="533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>
            <a:defPPr algn="r">
              <a:defRPr sz="750" b="1" i="0">
                <a:solidFill>
                  <a:srgbClr val="F0E8DB"/>
                </a:solidFill>
                <a:latin typeface="Avenir Next"/>
                <a:ea typeface="Avenir Next"/>
                <a:cs typeface="Avenir Next"/>
              </a:defRPr>
            </a:defPPr>
          </a:lstStyle>
          <a:p xmlns:a="http://schemas.openxmlformats.org/drawingml/2006/main">
            <a:pPr algn="r">
              <a:lnSpc>
                <a:spcPct val="100000"/>
              </a:lnSpc>
              <a:buNone/>
              <a:defRPr sz="750" b="1" i="0">
                <a:solidFill>
                  <a:srgbClr val="F0E8DB"/>
                </a:solidFill>
                <a:latin typeface="Avenir Next"/>
                <a:ea typeface="Avenir Next"/>
                <a:cs typeface="Avenir Next"/>
              </a:defRPr>
            </a:pPr>
            <a:r>
              <a:rPr sz="750" b="1" i="0">
                <a:solidFill>
                  <a:srgbClr val="F0E8DB"/>
                </a:solidFill>
                <a:latin typeface="Avenir Next"/>
                <a:ea typeface="Avenir Next"/>
                <a:cs typeface="Avenir Next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49372879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2026-10-12T23:27:01.7240000Z</dcterms:created>
  <dcterms:modified xsi:type="dcterms:W3CDTF">2026-10-12T23:27:01.7240000Z</dcterms:modified>
</coreProperties>
</file>